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oboto"/>
      <p:regular r:id="rId65"/>
      <p:bold r:id="rId66"/>
      <p:italic r:id="rId67"/>
      <p:boldItalic r:id="rId68"/>
    </p:embeddedFont>
    <p:embeddedFont>
      <p:font typeface="Zilla Slab Highlight"/>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0" roundtripDataSignature="AMtx7mjOGUihTac6XGWHjLtA+65q/lfF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B442F7-D0C0-4BEE-8887-CD0EE5E87C8E}">
  <a:tblStyle styleId="{6FB442F7-D0C0-4BEE-8887-CD0EE5E87C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customschemas.google.com/relationships/presentationmetadata" Target="meta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ZillaSlabHigh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NPC- nonplayer character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7fbded2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337fbded22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3f06523b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3f06523b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3f06523b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3f06523b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3f06523b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e3f06523b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3f06523b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e3f06523b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3ef666298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3ef666298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ef66629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3ef66629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3ef666298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3ef666298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3f06523b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e3f06523b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3f06523b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e3f06523b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3f06523b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e3f06523b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3f06523b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e3f06523b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3ef666298f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3ef666298f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3f06523b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e3f06523b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e3f06523b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e3f06523b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3fea085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e3fea085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to check if narrator adapts: kills character, the town hates you or their loved ones come after you</a:t>
            </a:r>
            <a:br>
              <a:rPr lang="en"/>
            </a:br>
            <a:r>
              <a:rPr lang="en"/>
              <a:t>Test if actions affect: you are banned from the town</a:t>
            </a:r>
            <a:br>
              <a:rPr lang="en"/>
            </a:br>
            <a:r>
              <a:rPr lang="en"/>
              <a:t>Handles unexpected input: try to prompt inject it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3ef666298f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3ef666298f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3f9ae7ab8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3f9ae7ab8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prompt is presented to the user</a:t>
            </a:r>
            <a:br>
              <a:rPr lang="en"/>
            </a:br>
            <a:r>
              <a:rPr lang="en"/>
              <a:t>The player is able to describe an action to the narrator and text can be differentiated between narrator and user</a:t>
            </a:r>
            <a:br>
              <a:rPr lang="en"/>
            </a:br>
            <a:r>
              <a:rPr lang="en"/>
              <a:t>On refresh, the page should be able to reload past actions and continue</a:t>
            </a:r>
            <a:br>
              <a:rPr lang="en"/>
            </a:br>
            <a:r>
              <a:rPr lang="en"/>
              <a:t>If they are too many messages, ability to scroll and view past actions appears</a:t>
            </a:r>
            <a:endParaRPr/>
          </a:p>
          <a:p>
            <a:pPr indent="0" lvl="0" marL="0" rtl="0" algn="l">
              <a:spcBef>
                <a:spcPts val="0"/>
              </a:spcBef>
              <a:spcAft>
                <a:spcPts val="0"/>
              </a:spcAft>
              <a:buNone/>
            </a:pPr>
            <a:r>
              <a:rPr lang="en"/>
              <a:t>When the ai sends a new message, the window scrolls to the latest image making the users life easier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e3f06523b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e3f06523b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3ee4ef8808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3ee4ef8808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3f06523b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e3f06523b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e3f06523b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e3f06523b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recorded each story and plan to do the same in </a:t>
            </a:r>
            <a:r>
              <a:rPr lang="en"/>
              <a:t>future sprints.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e3f06523b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e3f06523b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might be more accurate:</a:t>
            </a:r>
            <a:br>
              <a:rPr lang="en"/>
            </a:br>
            <a:br>
              <a:rPr lang="en"/>
            </a:br>
            <a:r>
              <a:rPr lang="en"/>
              <a:t>Total Estimated Points : 288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Points Delivered: 207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Points carried Over: 81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Team Velocity : 207/288 = 0.718*</a:t>
            </a:r>
            <a:br>
              <a:rPr lang="en"/>
            </a:br>
            <a:r>
              <a:rPr lang="en">
                <a:solidFill>
                  <a:schemeClr val="dk1"/>
                </a:solidFill>
              </a:rPr>
              <a:t>Velocity is the total completed story points per sprint: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Velocity=Total Points Delivered=207</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ratio you calculated (</a:t>
            </a:r>
            <a:r>
              <a:rPr b="1" lang="en">
                <a:solidFill>
                  <a:schemeClr val="dk1"/>
                </a:solidFill>
              </a:rPr>
              <a:t>207/288 = 0.718</a:t>
            </a:r>
            <a:r>
              <a:rPr lang="en">
                <a:solidFill>
                  <a:schemeClr val="dk1"/>
                </a:solidFill>
              </a:rPr>
              <a:t>) represents the </a:t>
            </a:r>
            <a:r>
              <a:rPr b="1" lang="en">
                <a:solidFill>
                  <a:schemeClr val="dk1"/>
                </a:solidFill>
              </a:rPr>
              <a:t>completion rate</a:t>
            </a:r>
            <a:r>
              <a:rPr lang="en">
                <a:solidFill>
                  <a:schemeClr val="dk1"/>
                </a:solidFill>
              </a:rPr>
              <a:t> (71.8%), which is useful for analyzing sprint efficiency but is not the velocity metric itself.</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3ee4ef8808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3ee4ef8808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e40f5989e9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e40f5989e9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e40f5989e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e40f5989e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Today, we’re going to look at what went well, what went terribly wrong, and what we’re committing to for the next sprint</a:t>
            </a:r>
            <a:br>
              <a:rPr lang="en"/>
            </a:br>
            <a:br>
              <a:rPr lang="en"/>
            </a:br>
            <a:r>
              <a:rPr lang="en"/>
              <a:t>what actually went well? Surprisingly, alot</a:t>
            </a:r>
            <a:br>
              <a:rPr lang="en"/>
            </a:br>
            <a:br>
              <a:rPr lang="en"/>
            </a:br>
            <a:r>
              <a:rPr lang="en">
                <a:solidFill>
                  <a:schemeClr val="dk1"/>
                </a:solidFill>
              </a:rPr>
              <a:t>breaking them into task-focused discussions: 30% less time talking about our lives</a:t>
            </a:r>
            <a:br>
              <a:rPr lang="en"/>
            </a:br>
            <a:r>
              <a:rPr lang="en">
                <a:solidFill>
                  <a:schemeClr val="dk1"/>
                </a:solidFill>
              </a:rPr>
              <a:t>XP: programming, continuous integration,</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we actually met our deadlines and even padded in some extra time</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We also broke down communication barriers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On the tech side, feature branches made merging code easier, and Figma streamlined our design work</a:t>
            </a:r>
            <a:br>
              <a:rPr lang="en">
                <a:solidFill>
                  <a:schemeClr val="dk1"/>
                </a:solidFill>
              </a:rPr>
            </a:br>
            <a:r>
              <a:rPr lang="en">
                <a:solidFill>
                  <a:schemeClr val="dk1"/>
                </a:solidFill>
              </a:rPr>
              <a:t>Overall, we had a solid sprint</a:t>
            </a:r>
            <a:br>
              <a:rPr lang="en">
                <a:solidFill>
                  <a:schemeClr val="dk1"/>
                </a:solidFill>
              </a:rPr>
            </a:br>
            <a:endParaRPr>
              <a:solidFill>
                <a:schemeClr val="dk1"/>
              </a:solidFill>
            </a:endParaRPr>
          </a:p>
          <a:p>
            <a:pPr indent="0" lvl="0" marL="0" rtl="0" algn="l">
              <a:lnSpc>
                <a:spcPct val="100000"/>
              </a:lnSpc>
              <a:spcBef>
                <a:spcPts val="0"/>
              </a:spcBef>
              <a:spcAft>
                <a:spcPts val="0"/>
              </a:spcAft>
              <a:buSzPts val="1100"/>
              <a:buNone/>
            </a:pPr>
            <a:br>
              <a:rPr lang="en">
                <a:solidFill>
                  <a:schemeClr val="dk1"/>
                </a:solidFill>
              </a:rPr>
            </a:br>
            <a:r>
              <a:rPr lang="en">
                <a:solidFill>
                  <a:schemeClr val="dk1"/>
                </a:solidFill>
              </a:rPr>
              <a:t>What went wrong is next and we need to </a:t>
            </a:r>
            <a:r>
              <a:rPr lang="en">
                <a:solidFill>
                  <a:schemeClr val="dk1"/>
                </a:solidFill>
              </a:rPr>
              <a:t>atone</a:t>
            </a:r>
            <a:r>
              <a:rPr lang="en">
                <a:solidFill>
                  <a:schemeClr val="dk1"/>
                </a:solidFill>
              </a:rPr>
              <a:t> for our sins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First, some of us need to be more confident in our opinions. If you get it wrong, its fine we wont all burst out in laughter (I promise) because most of the time we go through long discussions when you had the answer all along</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Next, response times were painfully slow at times: scheduling a meeting where everyone is available</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We also need to track dependencies better, or we’re going to keep running into blockers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technical analysis and risk assessment because pretending problems don’t exist doesn’t actually make them go away (example student loans)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Let’s work on identifying risks and breaking tasks into smaller subtasks</a:t>
            </a:r>
            <a:br>
              <a:rPr lang="en">
                <a:solidFill>
                  <a:schemeClr val="dk1"/>
                </a:solidFill>
              </a:rPr>
            </a:br>
            <a:br>
              <a:rPr lang="en">
                <a:solidFill>
                  <a:schemeClr val="dk1"/>
                </a:solidFill>
              </a:rPr>
            </a:br>
            <a:br>
              <a:rPr lang="en">
                <a:solidFill>
                  <a:schemeClr val="dk1"/>
                </a:solidFill>
              </a:rPr>
            </a:br>
            <a:r>
              <a:rPr lang="en">
                <a:solidFill>
                  <a:schemeClr val="dk1"/>
                </a:solidFill>
              </a:rPr>
              <a:t>here’s what we’re committing to</a:t>
            </a:r>
            <a:br>
              <a:rPr lang="en">
                <a:solidFill>
                  <a:schemeClr val="dk1"/>
                </a:solidFill>
              </a:rPr>
            </a:br>
            <a:r>
              <a:rPr lang="en">
                <a:solidFill>
                  <a:schemeClr val="dk1"/>
                </a:solidFill>
              </a:rPr>
              <a:t>Everyone should feel comfortable speaking up and contributing ideas</a:t>
            </a:r>
            <a:br>
              <a:rPr lang="en">
                <a:solidFill>
                  <a:schemeClr val="dk1"/>
                </a:solidFill>
              </a:rPr>
            </a:br>
            <a:r>
              <a:rPr lang="en">
                <a:solidFill>
                  <a:schemeClr val="dk1"/>
                </a:solidFill>
              </a:rPr>
              <a:t>We’ll refine our Jira board to make it more structured</a:t>
            </a:r>
            <a:br>
              <a:rPr lang="en">
                <a:solidFill>
                  <a:schemeClr val="dk1"/>
                </a:solidFill>
              </a:rPr>
            </a:br>
            <a:r>
              <a:rPr lang="en">
                <a:solidFill>
                  <a:schemeClr val="dk1"/>
                </a:solidFill>
              </a:rPr>
              <a:t>Better communication and participation about availability will help us stay aligned</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e3f06523b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e3f06523b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e3f06523b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e3f06523b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3ee4ef8808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3ee4ef8808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e3f06523b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e3f06523b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e3f06523b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e3f06523b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e3f06523b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e3f06523b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e3f9ae7ab8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e3f9ae7ab8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e3f06523b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e3f06523b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3f9ae7ab8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e3f9ae7ab8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e3f9ae7ab8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e3f9ae7ab8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e3f9ae7ab8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e3f9ae7ab8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e3f06523b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e3f06523b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3f06523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3f06523b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1"/>
          <p:cNvSpPr txBox="1"/>
          <p:nvPr>
            <p:ph type="ctrTitle"/>
          </p:nvPr>
        </p:nvSpPr>
        <p:spPr>
          <a:xfrm>
            <a:off x="311708" y="744575"/>
            <a:ext cx="8520600" cy="2052600"/>
          </a:xfrm>
          <a:prstGeom prst="rect">
            <a:avLst/>
          </a:prstGeom>
          <a:noFill/>
          <a:ln>
            <a:noFill/>
          </a:ln>
          <a:effectLst>
            <a:outerShdw blurRad="57150" rotWithShape="0" algn="bl" dir="5400000" dist="19050">
              <a:srgbClr val="B7B7B7">
                <a:alpha val="49411"/>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30"/>
          <p:cNvSpPr txBox="1"/>
          <p:nvPr>
            <p:ph hasCustomPrompt="1" type="title"/>
          </p:nvPr>
        </p:nvSpPr>
        <p:spPr>
          <a:xfrm>
            <a:off x="311700" y="1106125"/>
            <a:ext cx="8520600" cy="1963500"/>
          </a:xfrm>
          <a:prstGeom prst="rect">
            <a:avLst/>
          </a:prstGeom>
          <a:noFill/>
          <a:ln>
            <a:noFill/>
          </a:ln>
          <a:effectLst>
            <a:outerShdw blurRad="57150" rotWithShape="0" algn="bl" dir="5400000" dist="19050">
              <a:srgbClr val="B7B7B7">
                <a:alpha val="49411"/>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 name="Google Shape;5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2"/>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23"/>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9411"/>
              </a:srgbClr>
            </a:outerShdw>
          </a:effectLst>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24"/>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5"/>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6"/>
          <p:cNvSpPr txBox="1"/>
          <p:nvPr>
            <p:ph type="title"/>
          </p:nvPr>
        </p:nvSpPr>
        <p:spPr>
          <a:xfrm>
            <a:off x="311700" y="555600"/>
            <a:ext cx="2808000" cy="755700"/>
          </a:xfrm>
          <a:prstGeom prst="rect">
            <a:avLst/>
          </a:prstGeom>
          <a:noFill/>
          <a:ln>
            <a:noFill/>
          </a:ln>
          <a:effectLst>
            <a:outerShdw blurRad="57150" rotWithShape="0" algn="bl" dir="5400000" dist="19050">
              <a:srgbClr val="B7B7B7">
                <a:alpha val="49411"/>
              </a:srgbClr>
            </a:outerShdw>
          </a:effectLst>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 Slide">
  <p:cSld name="MAIN_POINT">
    <p:bg>
      <p:bgPr>
        <a:gradFill>
          <a:gsLst>
            <a:gs pos="0">
              <a:srgbClr val="0A2D35"/>
            </a:gs>
            <a:gs pos="100000">
              <a:srgbClr val="045962"/>
            </a:gs>
          </a:gsLst>
          <a:lin ang="5400012" scaled="0"/>
        </a:gradFill>
      </p:bgPr>
    </p:bg>
    <p:spTree>
      <p:nvGrpSpPr>
        <p:cNvPr id="34" name="Shape 34"/>
        <p:cNvGrpSpPr/>
        <p:nvPr/>
      </p:nvGrpSpPr>
      <p:grpSpPr>
        <a:xfrm>
          <a:off x="0" y="0"/>
          <a:ext cx="0" cy="0"/>
          <a:chOff x="0" y="0"/>
          <a:chExt cx="0" cy="0"/>
        </a:xfrm>
      </p:grpSpPr>
      <p:sp>
        <p:nvSpPr>
          <p:cNvPr id="35" name="Google Shape;35;p27"/>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411"/>
              </a:srgbClr>
            </a:outerShdw>
          </a:effectLst>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27"/>
          <p:cNvSpPr txBox="1"/>
          <p:nvPr>
            <p:ph idx="1" type="subTitle"/>
          </p:nvPr>
        </p:nvSpPr>
        <p:spPr>
          <a:xfrm>
            <a:off x="267225" y="864150"/>
            <a:ext cx="8430600" cy="36774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8"/>
          <p:cNvSpPr txBox="1"/>
          <p:nvPr>
            <p:ph type="title"/>
          </p:nvPr>
        </p:nvSpPr>
        <p:spPr>
          <a:xfrm>
            <a:off x="265500" y="1233175"/>
            <a:ext cx="4045200" cy="1482300"/>
          </a:xfrm>
          <a:prstGeom prst="rect">
            <a:avLst/>
          </a:prstGeom>
          <a:noFill/>
          <a:ln>
            <a:noFill/>
          </a:ln>
          <a:effectLst>
            <a:outerShdw blurRad="57150" rotWithShape="0" algn="bl" dir="5400000" dist="19050">
              <a:srgbClr val="B7B7B7">
                <a:alpha val="49411"/>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6" name="Google Shape;4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1pPr>
            <a:lvl2pPr lvl="1"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2pPr>
            <a:lvl3pPr lvl="2"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3pPr>
            <a:lvl4pPr lvl="3"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4pPr>
            <a:lvl5pPr lvl="4"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5pPr>
            <a:lvl6pPr lvl="5"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6pPr>
            <a:lvl7pPr lvl="6"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7pPr>
            <a:lvl8pPr lvl="7"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8pPr>
            <a:lvl9pPr lvl="8"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9pPr>
          </a:lstStyle>
          <a:p/>
        </p:txBody>
      </p:sp>
      <p:sp>
        <p:nvSpPr>
          <p:cNvPr id="7" name="Google Shape;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0"/>
          <p:cNvSpPr txBox="1"/>
          <p:nvPr/>
        </p:nvSpPr>
        <p:spPr>
          <a:xfrm>
            <a:off x="367750" y="4723825"/>
            <a:ext cx="964200" cy="2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9D9D9"/>
                </a:solidFill>
                <a:latin typeface="Arial"/>
                <a:ea typeface="Arial"/>
                <a:cs typeface="Arial"/>
                <a:sym typeface="Arial"/>
              </a:rPr>
              <a:t>0</a:t>
            </a:r>
            <a:r>
              <a:rPr lang="en" sz="1000">
                <a:solidFill>
                  <a:srgbClr val="D9D9D9"/>
                </a:solidFill>
              </a:rPr>
              <a:t>3</a:t>
            </a:r>
            <a:r>
              <a:rPr b="0" i="0" lang="en" sz="1000" u="none" cap="none" strike="noStrike">
                <a:solidFill>
                  <a:srgbClr val="D9D9D9"/>
                </a:solidFill>
                <a:latin typeface="Arial"/>
                <a:ea typeface="Arial"/>
                <a:cs typeface="Arial"/>
                <a:sym typeface="Arial"/>
              </a:rPr>
              <a:t>-13-2025</a:t>
            </a:r>
            <a:endParaRPr b="0" i="0" sz="1000" u="none" cap="none" strike="noStrike">
              <a:solidFill>
                <a:srgbClr val="D9D9D9"/>
              </a:solidFill>
              <a:latin typeface="Arial"/>
              <a:ea typeface="Arial"/>
              <a:cs typeface="Arial"/>
              <a:sym typeface="Arial"/>
            </a:endParaRPr>
          </a:p>
        </p:txBody>
      </p:sp>
      <p:sp>
        <p:nvSpPr>
          <p:cNvPr id="10" name="Google Shape;10;p20"/>
          <p:cNvSpPr txBox="1"/>
          <p:nvPr/>
        </p:nvSpPr>
        <p:spPr>
          <a:xfrm>
            <a:off x="4420100" y="4723825"/>
            <a:ext cx="964200" cy="272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D9D9D9"/>
                </a:solidFill>
                <a:latin typeface="Arial"/>
                <a:ea typeface="Arial"/>
                <a:cs typeface="Arial"/>
                <a:sym typeface="Arial"/>
              </a:rPr>
              <a:t>CodeSaurus</a:t>
            </a:r>
            <a:endParaRPr b="0" i="0" sz="1000" u="none" cap="none" strike="noStrike">
              <a:solidFill>
                <a:srgbClr val="D9D9D9"/>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27.jpg"/><Relationship Id="rId13" Type="http://schemas.openxmlformats.org/officeDocument/2006/relationships/image" Target="../media/image32.png"/><Relationship Id="rId12"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3.png"/><Relationship Id="rId9" Type="http://schemas.openxmlformats.org/officeDocument/2006/relationships/image" Target="../media/image29.png"/><Relationship Id="rId1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3.png"/><Relationship Id="rId7" Type="http://schemas.openxmlformats.org/officeDocument/2006/relationships/image" Target="../media/image28.jpg"/><Relationship Id="rId8"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5.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73.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6.jpg"/><Relationship Id="rId5"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7.jp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0.png"/><Relationship Id="rId5" Type="http://schemas.openxmlformats.org/officeDocument/2006/relationships/image" Target="../media/image67.png"/><Relationship Id="rId6" Type="http://schemas.openxmlformats.org/officeDocument/2006/relationships/image" Target="../media/image6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github.com/htmw/2025S-Codesaurus/wiki"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htmw/2025S-Codesaurus" TargetMode="Externa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txBox="1"/>
          <p:nvPr>
            <p:ph type="ctrTitle"/>
          </p:nvPr>
        </p:nvSpPr>
        <p:spPr>
          <a:xfrm>
            <a:off x="1911100" y="1670550"/>
            <a:ext cx="5489400" cy="901200"/>
          </a:xfrm>
          <a:prstGeom prst="rect">
            <a:avLst/>
          </a:prstGeom>
          <a:noFill/>
          <a:ln>
            <a:noFill/>
          </a:ln>
          <a:effectLst>
            <a:outerShdw blurRad="57150" rotWithShape="0" algn="bl" dir="5400000" dist="19050">
              <a:schemeClr val="lt2">
                <a:alpha val="49411"/>
              </a:schemeClr>
            </a:outerShdw>
          </a:effectLst>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Q U E S T</a:t>
            </a:r>
            <a:endParaRPr b="1"/>
          </a:p>
        </p:txBody>
      </p:sp>
      <p:sp>
        <p:nvSpPr>
          <p:cNvPr id="58" name="Google Shape;58;p1"/>
          <p:cNvSpPr txBox="1"/>
          <p:nvPr>
            <p:ph type="ctrTitle"/>
          </p:nvPr>
        </p:nvSpPr>
        <p:spPr>
          <a:xfrm>
            <a:off x="1815550" y="2633600"/>
            <a:ext cx="5680500" cy="597000"/>
          </a:xfrm>
          <a:prstGeom prst="rect">
            <a:avLst/>
          </a:prstGeom>
          <a:noFill/>
          <a:ln>
            <a:noFill/>
          </a:ln>
          <a:effectLst>
            <a:outerShdw blurRad="57150" rotWithShape="0" algn="bl" dir="5400000" dist="19050">
              <a:schemeClr val="lt2">
                <a:alpha val="49411"/>
              </a:scheme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rgbClr val="000000"/>
              </a:buClr>
              <a:buSzPts val="990"/>
              <a:buFont typeface="Arial"/>
              <a:buNone/>
            </a:pPr>
            <a:r>
              <a:rPr i="1" lang="en" sz="1820">
                <a:solidFill>
                  <a:schemeClr val="lt2"/>
                </a:solidFill>
              </a:rPr>
              <a:t>A journey into the unknown, the choice is up to you</a:t>
            </a:r>
            <a:endParaRPr i="1" sz="3980">
              <a:solidFill>
                <a:schemeClr val="lt2"/>
              </a:solidFill>
            </a:endParaRPr>
          </a:p>
        </p:txBody>
      </p:sp>
      <p:sp>
        <p:nvSpPr>
          <p:cNvPr id="59" name="Google Shape;59;p1"/>
          <p:cNvSpPr txBox="1"/>
          <p:nvPr>
            <p:ph type="ctrTitle"/>
          </p:nvPr>
        </p:nvSpPr>
        <p:spPr>
          <a:xfrm>
            <a:off x="2791750" y="950900"/>
            <a:ext cx="3728100" cy="513900"/>
          </a:xfrm>
          <a:prstGeom prst="rect">
            <a:avLst/>
          </a:prstGeom>
          <a:noFill/>
          <a:ln>
            <a:noFill/>
          </a:ln>
          <a:effectLst>
            <a:outerShdw blurRad="57150" rotWithShape="0" algn="bl" dir="5400000" dist="19050">
              <a:schemeClr val="lt2">
                <a:alpha val="49411"/>
              </a:scheme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990"/>
              <a:buNone/>
            </a:pPr>
            <a:r>
              <a:rPr i="1" lang="en" sz="1520">
                <a:solidFill>
                  <a:schemeClr val="lt1"/>
                </a:solidFill>
              </a:rPr>
              <a:t>Sprint 1 Progress:</a:t>
            </a:r>
            <a:endParaRPr i="1" sz="3680">
              <a:solidFill>
                <a:schemeClr val="lt1"/>
              </a:solidFill>
            </a:endParaRPr>
          </a:p>
        </p:txBody>
      </p:sp>
      <p:sp>
        <p:nvSpPr>
          <p:cNvPr id="60" name="Google Shape;60;p1"/>
          <p:cNvSpPr txBox="1"/>
          <p:nvPr>
            <p:ph type="ctrTitle"/>
          </p:nvPr>
        </p:nvSpPr>
        <p:spPr>
          <a:xfrm>
            <a:off x="2651550" y="3619625"/>
            <a:ext cx="3840900" cy="356700"/>
          </a:xfrm>
          <a:prstGeom prst="rect">
            <a:avLst/>
          </a:prstGeom>
          <a:noFill/>
          <a:ln>
            <a:noFill/>
          </a:ln>
          <a:effectLst>
            <a:outerShdw blurRad="57150" rotWithShape="0" algn="bl" dir="5400000" dist="19050">
              <a:schemeClr val="lt2">
                <a:alpha val="49411"/>
              </a:scheme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1100">
                <a:solidFill>
                  <a:schemeClr val="lt1"/>
                </a:solidFill>
              </a:rPr>
              <a:t>By Team CodeSaurus</a:t>
            </a:r>
            <a:endParaRPr sz="1100">
              <a:solidFill>
                <a:schemeClr val="lt1"/>
              </a:solidFil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Team Working Agreement</a:t>
            </a:r>
            <a:endParaRPr/>
          </a:p>
        </p:txBody>
      </p:sp>
      <p:sp>
        <p:nvSpPr>
          <p:cNvPr id="151" name="Google Shape;151;p16"/>
          <p:cNvSpPr txBox="1"/>
          <p:nvPr>
            <p:ph idx="1" type="subTitle"/>
          </p:nvPr>
        </p:nvSpPr>
        <p:spPr>
          <a:xfrm>
            <a:off x="267225" y="864150"/>
            <a:ext cx="4596000" cy="3677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523"/>
              <a:buNone/>
            </a:pPr>
            <a:r>
              <a:rPr b="1" lang="en" sz="1100"/>
              <a:t>Team Dynamics And Principles:</a:t>
            </a:r>
            <a:endParaRPr b="1" sz="1100"/>
          </a:p>
          <a:p>
            <a:pPr indent="-292100" lvl="0" marL="457200" rtl="0" algn="just">
              <a:lnSpc>
                <a:spcPct val="115000"/>
              </a:lnSpc>
              <a:spcBef>
                <a:spcPts val="1000"/>
              </a:spcBef>
              <a:spcAft>
                <a:spcPts val="0"/>
              </a:spcAft>
              <a:buSzPts val="1000"/>
              <a:buChar char="●"/>
            </a:pPr>
            <a:r>
              <a:rPr lang="en" sz="1000"/>
              <a:t>Every team member should be treated with kindness, respect and patience even when it feels impossible.</a:t>
            </a:r>
            <a:endParaRPr sz="1000"/>
          </a:p>
          <a:p>
            <a:pPr indent="-292100" lvl="0" marL="457200" rtl="0" algn="just">
              <a:lnSpc>
                <a:spcPct val="115000"/>
              </a:lnSpc>
              <a:spcBef>
                <a:spcPts val="1000"/>
              </a:spcBef>
              <a:spcAft>
                <a:spcPts val="0"/>
              </a:spcAft>
              <a:buSzPts val="1000"/>
              <a:buChar char="●"/>
            </a:pPr>
            <a:r>
              <a:rPr lang="en" sz="1000"/>
              <a:t>Every team member clearly understands their responsibilities and tasks..</a:t>
            </a:r>
            <a:endParaRPr sz="1000"/>
          </a:p>
          <a:p>
            <a:pPr indent="-292100" lvl="0" marL="457200" rtl="0" algn="just">
              <a:lnSpc>
                <a:spcPct val="115000"/>
              </a:lnSpc>
              <a:spcBef>
                <a:spcPts val="1000"/>
              </a:spcBef>
              <a:spcAft>
                <a:spcPts val="0"/>
              </a:spcAft>
              <a:buSzPts val="1000"/>
              <a:buChar char="●"/>
            </a:pPr>
            <a:r>
              <a:rPr lang="en" sz="1000"/>
              <a:t>Workload will be distributed as evenly as possible. Single tasks with heavy workload may be broken down into smaller smaller manageable tasks.</a:t>
            </a:r>
            <a:endParaRPr sz="1000"/>
          </a:p>
          <a:p>
            <a:pPr indent="-292100" lvl="0" marL="457200" rtl="0" algn="just">
              <a:lnSpc>
                <a:spcPct val="115000"/>
              </a:lnSpc>
              <a:spcBef>
                <a:spcPts val="1000"/>
              </a:spcBef>
              <a:spcAft>
                <a:spcPts val="0"/>
              </a:spcAft>
              <a:buSzPts val="1000"/>
              <a:buChar char="●"/>
            </a:pPr>
            <a:r>
              <a:rPr lang="en" sz="1000"/>
              <a:t>Every task should have a deadline and a review on completion.</a:t>
            </a:r>
            <a:endParaRPr sz="1000"/>
          </a:p>
          <a:p>
            <a:pPr indent="-292100" lvl="0" marL="457200" rtl="0" algn="just">
              <a:lnSpc>
                <a:spcPct val="115000"/>
              </a:lnSpc>
              <a:spcBef>
                <a:spcPts val="1000"/>
              </a:spcBef>
              <a:spcAft>
                <a:spcPts val="0"/>
              </a:spcAft>
              <a:buSzPts val="1000"/>
              <a:buChar char="●"/>
            </a:pPr>
            <a:r>
              <a:rPr lang="en" sz="1000"/>
              <a:t>Every team member is encouraged to try and resolve blockers encountered and document their list of tried solutions before approaching the team. </a:t>
            </a:r>
            <a:endParaRPr sz="1000"/>
          </a:p>
          <a:p>
            <a:pPr indent="-292100" lvl="0" marL="457200" rtl="0" algn="just">
              <a:lnSpc>
                <a:spcPct val="115000"/>
              </a:lnSpc>
              <a:spcBef>
                <a:spcPts val="1000"/>
              </a:spcBef>
              <a:spcAft>
                <a:spcPts val="0"/>
              </a:spcAft>
              <a:buSzPts val="1000"/>
              <a:buChar char="●"/>
            </a:pPr>
            <a:r>
              <a:rPr lang="en" sz="1000"/>
              <a:t>Jira trackers should be updated regularly.</a:t>
            </a:r>
            <a:endParaRPr sz="1000"/>
          </a:p>
          <a:p>
            <a:pPr indent="-292100" lvl="0" marL="457200" rtl="0" algn="just">
              <a:lnSpc>
                <a:spcPct val="115000"/>
              </a:lnSpc>
              <a:spcBef>
                <a:spcPts val="1000"/>
              </a:spcBef>
              <a:spcAft>
                <a:spcPts val="0"/>
              </a:spcAft>
              <a:buSzPts val="1000"/>
              <a:buChar char="●"/>
            </a:pPr>
            <a:r>
              <a:rPr lang="en" sz="1000"/>
              <a:t>Work done should be linked to Jira tracker either in the form of a github commit id whenever possible.</a:t>
            </a:r>
            <a:endParaRPr sz="1000"/>
          </a:p>
          <a:p>
            <a:pPr indent="-292100" lvl="0" marL="457200" rtl="0" algn="just">
              <a:lnSpc>
                <a:spcPct val="115000"/>
              </a:lnSpc>
              <a:spcBef>
                <a:spcPts val="1000"/>
              </a:spcBef>
              <a:spcAft>
                <a:spcPts val="1000"/>
              </a:spcAft>
              <a:buSzPts val="1000"/>
              <a:buChar char="●"/>
            </a:pPr>
            <a:r>
              <a:rPr lang="en" sz="1000"/>
              <a:t>Work should be updated/shared through GitHub.</a:t>
            </a:r>
            <a:endParaRPr sz="1000"/>
          </a:p>
        </p:txBody>
      </p:sp>
      <p:sp>
        <p:nvSpPr>
          <p:cNvPr id="152" name="Google Shape;152;p16"/>
          <p:cNvSpPr txBox="1"/>
          <p:nvPr>
            <p:ph idx="4294967295" type="body"/>
          </p:nvPr>
        </p:nvSpPr>
        <p:spPr>
          <a:xfrm>
            <a:off x="4863350" y="974225"/>
            <a:ext cx="4109400" cy="36042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770"/>
              <a:buNone/>
            </a:pPr>
            <a:r>
              <a:rPr b="1" lang="en" sz="1160"/>
              <a:t>Checklist for marking a Task as Completed:</a:t>
            </a:r>
            <a:endParaRPr b="1" sz="1160"/>
          </a:p>
          <a:p>
            <a:pPr indent="-302260" lvl="0" marL="457200" rtl="0" algn="just">
              <a:lnSpc>
                <a:spcPct val="115000"/>
              </a:lnSpc>
              <a:spcBef>
                <a:spcPts val="1000"/>
              </a:spcBef>
              <a:spcAft>
                <a:spcPts val="0"/>
              </a:spcAft>
              <a:buSzPts val="1160"/>
              <a:buChar char="●"/>
            </a:pPr>
            <a:r>
              <a:rPr lang="en" sz="1160"/>
              <a:t>Code should run without any form of syntactical or runtime errors.</a:t>
            </a:r>
            <a:endParaRPr sz="1160"/>
          </a:p>
          <a:p>
            <a:pPr indent="-302260" lvl="0" marL="457200" rtl="0" algn="just">
              <a:lnSpc>
                <a:spcPct val="115000"/>
              </a:lnSpc>
              <a:spcBef>
                <a:spcPts val="1000"/>
              </a:spcBef>
              <a:spcAft>
                <a:spcPts val="0"/>
              </a:spcAft>
              <a:buSzPts val="1160"/>
              <a:buChar char="●"/>
            </a:pPr>
            <a:r>
              <a:rPr lang="en" sz="1160"/>
              <a:t>Code should meet all acceptance criteria. </a:t>
            </a:r>
            <a:endParaRPr sz="1160"/>
          </a:p>
          <a:p>
            <a:pPr indent="-302260" lvl="0" marL="457200" rtl="0" algn="just">
              <a:lnSpc>
                <a:spcPct val="115000"/>
              </a:lnSpc>
              <a:spcBef>
                <a:spcPts val="1000"/>
              </a:spcBef>
              <a:spcAft>
                <a:spcPts val="0"/>
              </a:spcAft>
              <a:buSzPts val="1160"/>
              <a:buChar char="●"/>
            </a:pPr>
            <a:r>
              <a:rPr lang="en" sz="1160"/>
              <a:t>Work should be reviewed and tested by the assigned team member.</a:t>
            </a:r>
            <a:endParaRPr sz="1160"/>
          </a:p>
          <a:p>
            <a:pPr indent="-302260" lvl="0" marL="457200" rtl="0" algn="just">
              <a:lnSpc>
                <a:spcPct val="115000"/>
              </a:lnSpc>
              <a:spcBef>
                <a:spcPts val="1000"/>
              </a:spcBef>
              <a:spcAft>
                <a:spcPts val="0"/>
              </a:spcAft>
              <a:buSzPts val="1160"/>
              <a:buChar char="●"/>
            </a:pPr>
            <a:r>
              <a:rPr lang="en" sz="1160"/>
              <a:t>Code should be pushed to respective branch and appropriate pull request should be raised for review.</a:t>
            </a:r>
            <a:endParaRPr sz="1160"/>
          </a:p>
          <a:p>
            <a:pPr indent="-302260" lvl="0" marL="457200" rtl="0" algn="just">
              <a:lnSpc>
                <a:spcPct val="115000"/>
              </a:lnSpc>
              <a:spcBef>
                <a:spcPts val="1000"/>
              </a:spcBef>
              <a:spcAft>
                <a:spcPts val="0"/>
              </a:spcAft>
              <a:buSzPts val="1160"/>
              <a:buChar char="●"/>
            </a:pPr>
            <a:r>
              <a:rPr lang="en" sz="1160"/>
              <a:t>All relevant documentation should be tagged/updated alongside.</a:t>
            </a:r>
            <a:endParaRPr sz="1160"/>
          </a:p>
          <a:p>
            <a:pPr indent="-302260" lvl="0" marL="457200" rtl="0" algn="just">
              <a:lnSpc>
                <a:spcPct val="115000"/>
              </a:lnSpc>
              <a:spcBef>
                <a:spcPts val="1000"/>
              </a:spcBef>
              <a:spcAft>
                <a:spcPts val="1000"/>
              </a:spcAft>
              <a:buSzPts val="1160"/>
              <a:buChar char="●"/>
            </a:pPr>
            <a:r>
              <a:rPr lang="en" sz="1160"/>
              <a:t>Work should be reviewed by multiple team members before Production is updated.</a:t>
            </a:r>
            <a:endParaRPr sz="1160"/>
          </a:p>
        </p:txBody>
      </p:sp>
      <p:sp>
        <p:nvSpPr>
          <p:cNvPr id="153" name="Google Shape;15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8"/>
          <p:cNvSpPr txBox="1"/>
          <p:nvPr>
            <p:ph type="title"/>
          </p:nvPr>
        </p:nvSpPr>
        <p:spPr>
          <a:xfrm>
            <a:off x="311700" y="21457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Calibri"/>
                <a:ea typeface="Calibri"/>
                <a:cs typeface="Calibri"/>
                <a:sym typeface="Calibri"/>
              </a:rPr>
              <a:t>The Reader Persona</a:t>
            </a:r>
            <a:endParaRPr>
              <a:latin typeface="Calibri"/>
              <a:ea typeface="Calibri"/>
              <a:cs typeface="Calibri"/>
              <a:sym typeface="Calibri"/>
            </a:endParaRPr>
          </a:p>
        </p:txBody>
      </p:sp>
      <p:sp>
        <p:nvSpPr>
          <p:cNvPr id="159" name="Google Shape;159;p8"/>
          <p:cNvSpPr txBox="1"/>
          <p:nvPr>
            <p:ph idx="1" type="body"/>
          </p:nvPr>
        </p:nvSpPr>
        <p:spPr>
          <a:xfrm>
            <a:off x="311700" y="833550"/>
            <a:ext cx="8341200" cy="3765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Betty Thompson</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41</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Female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Data Analyst</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Betty is a mom, who enjoys reading romance novels in her free time. She often </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finds herself wondering what it would feel like to be in one, living the story. She is part of a book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club where she and her friends analyze plots, characters, and alternate possibilities in stories.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Finds most romance novels predictable, with similar plot structures and outcomes.</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Gets frustrated when the characters from the book make the same obvious decisions over and over.</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When discussing alternate “what-if” scenarios with her book club, it often leads to unresolved debates.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Goals: </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She enjoys the books but wants a way to interact with the story, without coming up with it from scratch.</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Wants to explore the ways in which a story can unfold if different choices were made even when plots remain the same.</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Seeks a fun way to test out all the theories in a way that can be shared with her book club friends.</a:t>
            </a:r>
            <a:endParaRPr sz="1300">
              <a:latin typeface="Calibri"/>
              <a:ea typeface="Calibri"/>
              <a:cs typeface="Calibri"/>
              <a:sym typeface="Calibri"/>
            </a:endParaRPr>
          </a:p>
        </p:txBody>
      </p:sp>
      <p:sp>
        <p:nvSpPr>
          <p:cNvPr id="160" name="Google Shape;16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61" name="Google Shape;161;p8"/>
          <p:cNvPicPr preferRelativeResize="0"/>
          <p:nvPr/>
        </p:nvPicPr>
        <p:blipFill rotWithShape="1">
          <a:blip r:embed="rId3">
            <a:alphaModFix/>
          </a:blip>
          <a:srcRect b="0" l="0" r="0" t="0"/>
          <a:stretch/>
        </p:blipFill>
        <p:spPr>
          <a:xfrm>
            <a:off x="6079825" y="138925"/>
            <a:ext cx="2844076" cy="1870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ph type="title"/>
          </p:nvPr>
        </p:nvSpPr>
        <p:spPr>
          <a:xfrm>
            <a:off x="311700" y="22502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Calibri"/>
                <a:ea typeface="Calibri"/>
                <a:cs typeface="Calibri"/>
                <a:sym typeface="Calibri"/>
              </a:rPr>
              <a:t>The Novelist Persona</a:t>
            </a:r>
            <a:endParaRPr>
              <a:latin typeface="Calibri"/>
              <a:ea typeface="Calibri"/>
              <a:cs typeface="Calibri"/>
              <a:sym typeface="Calibri"/>
            </a:endParaRPr>
          </a:p>
        </p:txBody>
      </p:sp>
      <p:sp>
        <p:nvSpPr>
          <p:cNvPr id="167" name="Google Shape;167;p9"/>
          <p:cNvSpPr txBox="1"/>
          <p:nvPr>
            <p:ph idx="1" type="body"/>
          </p:nvPr>
        </p:nvSpPr>
        <p:spPr>
          <a:xfrm>
            <a:off x="311700" y="692975"/>
            <a:ext cx="8520600" cy="3979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John Olwen</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36</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Male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Novel</a:t>
            </a:r>
            <a:r>
              <a:rPr b="1" lang="en" sz="1300">
                <a:latin typeface="Calibri"/>
                <a:ea typeface="Calibri"/>
                <a:cs typeface="Calibri"/>
                <a:sym typeface="Calibri"/>
              </a:rPr>
              <a:t> </a:t>
            </a:r>
            <a:r>
              <a:rPr lang="en" sz="1300">
                <a:latin typeface="Calibri"/>
                <a:ea typeface="Calibri"/>
                <a:cs typeface="Calibri"/>
                <a:sym typeface="Calibri"/>
              </a:rPr>
              <a:t>Writer</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He is an old school writer who prefers a typewriter to a computer. John navigates the city using </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public transport, always looking to be inspired by people and his surroundings. Like any writer, </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John also struggles with creative aspects of his profession.</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He struggles with creative blocks while panning out one/more characters and their influence on the storyline.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Struggles to discuss ideas with friends and colleagues due to worries about revealing too much, finds online resources overwhelming.</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Finds it hard to completely immerse himself into characters without letting his biases get in the way.</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Goals: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Seeks a discreet, interactive way to refine and navigate his story.</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Wants a way to explore characters with complex moralities without any personal bias or external judgement.</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Would consider using an online platform that has instructions and tutorials which are easy to follow and can guide him when he’s creatively stuck.</a:t>
            </a:r>
            <a:endParaRPr sz="1300">
              <a:latin typeface="Calibri"/>
              <a:ea typeface="Calibri"/>
              <a:cs typeface="Calibri"/>
              <a:sym typeface="Calibri"/>
            </a:endParaRPr>
          </a:p>
        </p:txBody>
      </p:sp>
      <p:sp>
        <p:nvSpPr>
          <p:cNvPr id="168" name="Google Shape;16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69" name="Google Shape;169;p9"/>
          <p:cNvPicPr preferRelativeResize="0"/>
          <p:nvPr/>
        </p:nvPicPr>
        <p:blipFill rotWithShape="1">
          <a:blip r:embed="rId3">
            <a:alphaModFix/>
          </a:blip>
          <a:srcRect b="0" l="0" r="0" t="0"/>
          <a:stretch/>
        </p:blipFill>
        <p:spPr>
          <a:xfrm>
            <a:off x="6931151" y="225025"/>
            <a:ext cx="1847100" cy="22946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0"/>
          <p:cNvSpPr txBox="1"/>
          <p:nvPr>
            <p:ph type="title"/>
          </p:nvPr>
        </p:nvSpPr>
        <p:spPr>
          <a:xfrm>
            <a:off x="311700" y="225050"/>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Calibri"/>
                <a:ea typeface="Calibri"/>
                <a:cs typeface="Calibri"/>
                <a:sym typeface="Calibri"/>
              </a:rPr>
              <a:t>The Gamer Persona</a:t>
            </a:r>
            <a:endParaRPr>
              <a:latin typeface="Calibri"/>
              <a:ea typeface="Calibri"/>
              <a:cs typeface="Calibri"/>
              <a:sym typeface="Calibri"/>
            </a:endParaRPr>
          </a:p>
        </p:txBody>
      </p:sp>
      <p:sp>
        <p:nvSpPr>
          <p:cNvPr id="175" name="Google Shape;175;p10"/>
          <p:cNvSpPr txBox="1"/>
          <p:nvPr>
            <p:ph idx="1" type="body"/>
          </p:nvPr>
        </p:nvSpPr>
        <p:spPr>
          <a:xfrm>
            <a:off x="311700" y="686250"/>
            <a:ext cx="8520600" cy="399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Jason Bourne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28</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Male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Associate</a:t>
            </a:r>
            <a:r>
              <a:rPr b="1" lang="en" sz="1300">
                <a:latin typeface="Calibri"/>
                <a:ea typeface="Calibri"/>
                <a:cs typeface="Calibri"/>
                <a:sym typeface="Calibri"/>
              </a:rPr>
              <a:t> </a:t>
            </a:r>
            <a:r>
              <a:rPr lang="en" sz="1300">
                <a:latin typeface="Calibri"/>
                <a:ea typeface="Calibri"/>
                <a:cs typeface="Calibri"/>
                <a:sym typeface="Calibri"/>
              </a:rPr>
              <a:t>Lawyer</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He is a busy working professional, who looks forward to weekly game nights with his group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of friends. Enjoys online multiplayer games that are engaging, interactive and low effort.</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Struggles with finding new games that are different, can be played more than once/twice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before becoming boring and predictable.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Finds it hard to schedule a day that works for everyone in the group for game night.</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When playing games that require storytelling and defining player roles, he and his group struggle to come up with something creative, especially after a long and busy work week.</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Goals: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Looking for a game that can be replayed fresh without getting predictable, can be one or multiplayer.</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Seeks a way to start game night without spending too much time in picking a game and setups.</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Wants to play in a dynamic environment that can easily adapt and improvise to player moves when the narrative gets overwhelming, with minimal effort required from players.</a:t>
            </a:r>
            <a:endParaRPr sz="1300">
              <a:latin typeface="Calibri"/>
              <a:ea typeface="Calibri"/>
              <a:cs typeface="Calibri"/>
              <a:sym typeface="Calibri"/>
            </a:endParaRPr>
          </a:p>
        </p:txBody>
      </p:sp>
      <p:sp>
        <p:nvSpPr>
          <p:cNvPr id="176" name="Google Shape;17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77" name="Google Shape;177;p10"/>
          <p:cNvPicPr preferRelativeResize="0"/>
          <p:nvPr/>
        </p:nvPicPr>
        <p:blipFill rotWithShape="1">
          <a:blip r:embed="rId3">
            <a:alphaModFix/>
          </a:blip>
          <a:srcRect b="0" l="0" r="10255" t="0"/>
          <a:stretch/>
        </p:blipFill>
        <p:spPr>
          <a:xfrm>
            <a:off x="6567100" y="225050"/>
            <a:ext cx="2454050" cy="2076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1"/>
          <p:cNvSpPr txBox="1"/>
          <p:nvPr>
            <p:ph type="title"/>
          </p:nvPr>
        </p:nvSpPr>
        <p:spPr>
          <a:xfrm>
            <a:off x="311700" y="445025"/>
            <a:ext cx="5754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MVP</a:t>
            </a:r>
            <a:endParaRPr/>
          </a:p>
        </p:txBody>
      </p:sp>
      <p:sp>
        <p:nvSpPr>
          <p:cNvPr id="183" name="Google Shape;183;p11"/>
          <p:cNvSpPr txBox="1"/>
          <p:nvPr>
            <p:ph idx="1" type="body"/>
          </p:nvPr>
        </p:nvSpPr>
        <p:spPr>
          <a:xfrm>
            <a:off x="311700" y="1107600"/>
            <a:ext cx="6456600" cy="2928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i="1" lang="en"/>
              <a:t>An</a:t>
            </a:r>
            <a:r>
              <a:rPr lang="en"/>
              <a:t> </a:t>
            </a:r>
            <a:r>
              <a:rPr i="1" lang="en"/>
              <a:t>AI-driven interactive novel</a:t>
            </a:r>
            <a:r>
              <a:rPr lang="en"/>
              <a:t> </a:t>
            </a:r>
            <a:r>
              <a:rPr i="1" lang="en"/>
              <a:t>with</a:t>
            </a:r>
            <a:r>
              <a:rPr lang="en"/>
              <a:t> </a:t>
            </a:r>
            <a:r>
              <a:rPr i="1" lang="en"/>
              <a:t>visual elements</a:t>
            </a:r>
            <a:r>
              <a:rPr lang="en"/>
              <a:t>.</a:t>
            </a:r>
            <a:endParaRPr/>
          </a:p>
          <a:p>
            <a:pPr indent="-342900" lvl="0" marL="457200" rtl="0" algn="l">
              <a:lnSpc>
                <a:spcPct val="150000"/>
              </a:lnSpc>
              <a:spcBef>
                <a:spcPts val="1200"/>
              </a:spcBef>
              <a:spcAft>
                <a:spcPts val="0"/>
              </a:spcAft>
              <a:buClr>
                <a:srgbClr val="FFFF00"/>
              </a:buClr>
              <a:buSzPts val="1800"/>
              <a:buChar char="●"/>
            </a:pPr>
            <a:r>
              <a:rPr lang="en">
                <a:solidFill>
                  <a:srgbClr val="FFFF00"/>
                </a:solidFill>
              </a:rPr>
              <a:t>Dynamic Narratives - Users can shape the story.</a:t>
            </a:r>
            <a:endParaRPr>
              <a:solidFill>
                <a:srgbClr val="FFFF00"/>
              </a:solidFill>
            </a:endParaRPr>
          </a:p>
          <a:p>
            <a:pPr indent="-342900" lvl="0" marL="457200" rtl="0" algn="l">
              <a:lnSpc>
                <a:spcPct val="150000"/>
              </a:lnSpc>
              <a:spcBef>
                <a:spcPts val="0"/>
              </a:spcBef>
              <a:spcAft>
                <a:spcPts val="0"/>
              </a:spcAft>
              <a:buClr>
                <a:srgbClr val="FFFF00"/>
              </a:buClr>
              <a:buSzPts val="1800"/>
              <a:buChar char="●"/>
            </a:pPr>
            <a:r>
              <a:rPr lang="en">
                <a:solidFill>
                  <a:srgbClr val="FFFF00"/>
                </a:solidFill>
              </a:rPr>
              <a:t>Choice System -  Type actions to interact with context.</a:t>
            </a:r>
            <a:endParaRPr>
              <a:solidFill>
                <a:srgbClr val="FFFF00"/>
              </a:solidFill>
            </a:endParaRPr>
          </a:p>
          <a:p>
            <a:pPr indent="-342900" lvl="0" marL="457200" rtl="0" algn="l">
              <a:lnSpc>
                <a:spcPct val="150000"/>
              </a:lnSpc>
              <a:spcBef>
                <a:spcPts val="0"/>
              </a:spcBef>
              <a:spcAft>
                <a:spcPts val="0"/>
              </a:spcAft>
              <a:buSzPts val="1800"/>
              <a:buChar char="●"/>
            </a:pPr>
            <a:r>
              <a:rPr lang="en"/>
              <a:t>Visual Elements - Enemy and NPC Portraits</a:t>
            </a:r>
            <a:endParaRPr/>
          </a:p>
          <a:p>
            <a:pPr indent="-342900" lvl="0" marL="457200" rtl="0" algn="l">
              <a:lnSpc>
                <a:spcPct val="150000"/>
              </a:lnSpc>
              <a:spcBef>
                <a:spcPts val="0"/>
              </a:spcBef>
              <a:spcAft>
                <a:spcPts val="0"/>
              </a:spcAft>
              <a:buClr>
                <a:srgbClr val="FFFF00"/>
              </a:buClr>
              <a:buSzPts val="1800"/>
              <a:buChar char="●"/>
            </a:pPr>
            <a:r>
              <a:rPr lang="en">
                <a:solidFill>
                  <a:srgbClr val="FFFF00"/>
                </a:solidFill>
              </a:rPr>
              <a:t>Simple UI - Accessible to everyone</a:t>
            </a:r>
            <a:endParaRPr>
              <a:solidFill>
                <a:srgbClr val="FFFF00"/>
              </a:solidFill>
            </a:endParaRPr>
          </a:p>
          <a:p>
            <a:pPr indent="-342900" lvl="0" marL="457200" rtl="0" algn="l">
              <a:lnSpc>
                <a:spcPct val="150000"/>
              </a:lnSpc>
              <a:spcBef>
                <a:spcPts val="0"/>
              </a:spcBef>
              <a:spcAft>
                <a:spcPts val="0"/>
              </a:spcAft>
              <a:buSzPts val="1800"/>
              <a:buChar char="●"/>
            </a:pPr>
            <a:r>
              <a:rPr lang="en"/>
              <a:t>Pause/Resume - Continue Progress Anytime (TBD) </a:t>
            </a:r>
            <a:endParaRPr/>
          </a:p>
        </p:txBody>
      </p:sp>
      <p:pic>
        <p:nvPicPr>
          <p:cNvPr id="184" name="Google Shape;184;p11"/>
          <p:cNvPicPr preferRelativeResize="0"/>
          <p:nvPr/>
        </p:nvPicPr>
        <p:blipFill rotWithShape="1">
          <a:blip r:embed="rId3">
            <a:alphaModFix/>
          </a:blip>
          <a:srcRect b="0" l="0" r="0" t="0"/>
          <a:stretch/>
        </p:blipFill>
        <p:spPr>
          <a:xfrm>
            <a:off x="6661930" y="306283"/>
            <a:ext cx="1277125" cy="2144225"/>
          </a:xfrm>
          <a:prstGeom prst="rect">
            <a:avLst/>
          </a:prstGeom>
          <a:noFill/>
          <a:ln cap="flat" cmpd="sng" w="76200">
            <a:solidFill>
              <a:srgbClr val="660000"/>
            </a:solidFill>
            <a:prstDash val="solid"/>
            <a:round/>
            <a:headEnd len="sm" w="sm" type="none"/>
            <a:tailEnd len="sm" w="sm" type="none"/>
          </a:ln>
          <a:effectLst>
            <a:reflection blurRad="0" dir="5400000" dist="66675" endA="0" endPos="26000" fadeDir="5400012" kx="0" rotWithShape="0" algn="bl" stA="41000" stPos="0" sy="-100000" ky="0"/>
          </a:effectLst>
        </p:spPr>
      </p:pic>
      <p:pic>
        <p:nvPicPr>
          <p:cNvPr id="185" name="Google Shape;185;p11"/>
          <p:cNvPicPr preferRelativeResize="0"/>
          <p:nvPr/>
        </p:nvPicPr>
        <p:blipFill rotWithShape="1">
          <a:blip r:embed="rId4">
            <a:alphaModFix/>
          </a:blip>
          <a:srcRect b="0" l="0" r="0" t="0"/>
          <a:stretch/>
        </p:blipFill>
        <p:spPr>
          <a:xfrm>
            <a:off x="6965280" y="531359"/>
            <a:ext cx="1248532" cy="2144225"/>
          </a:xfrm>
          <a:prstGeom prst="rect">
            <a:avLst/>
          </a:prstGeom>
          <a:noFill/>
          <a:ln cap="flat" cmpd="sng" w="76200">
            <a:solidFill>
              <a:srgbClr val="660000"/>
            </a:solidFill>
            <a:prstDash val="solid"/>
            <a:round/>
            <a:headEnd len="sm" w="sm" type="none"/>
            <a:tailEnd len="sm" w="sm" type="none"/>
          </a:ln>
          <a:effectLst>
            <a:reflection blurRad="0" dir="5400000" dist="66675" endA="0" endPos="26000" fadeDir="5400012" kx="0" rotWithShape="0" algn="bl" stA="41000" stPos="0" sy="-100000" ky="0"/>
          </a:effectLst>
        </p:spPr>
      </p:pic>
      <p:pic>
        <p:nvPicPr>
          <p:cNvPr id="186" name="Google Shape;186;p11"/>
          <p:cNvPicPr preferRelativeResize="0"/>
          <p:nvPr/>
        </p:nvPicPr>
        <p:blipFill rotWithShape="1">
          <a:blip r:embed="rId5">
            <a:alphaModFix/>
          </a:blip>
          <a:srcRect b="0" l="0" r="0" t="0"/>
          <a:stretch/>
        </p:blipFill>
        <p:spPr>
          <a:xfrm>
            <a:off x="7196839" y="753655"/>
            <a:ext cx="1277125" cy="2152760"/>
          </a:xfrm>
          <a:prstGeom prst="rect">
            <a:avLst/>
          </a:prstGeom>
          <a:noFill/>
          <a:ln cap="flat" cmpd="sng" w="76200">
            <a:solidFill>
              <a:srgbClr val="660000"/>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87" name="Google Shape;187;p11"/>
          <p:cNvPicPr preferRelativeResize="0"/>
          <p:nvPr/>
        </p:nvPicPr>
        <p:blipFill rotWithShape="1">
          <a:blip r:embed="rId6">
            <a:alphaModFix/>
          </a:blip>
          <a:srcRect b="0" l="0" r="0" t="0"/>
          <a:stretch/>
        </p:blipFill>
        <p:spPr>
          <a:xfrm>
            <a:off x="7487730" y="973074"/>
            <a:ext cx="1248525" cy="2144224"/>
          </a:xfrm>
          <a:prstGeom prst="rect">
            <a:avLst/>
          </a:prstGeom>
          <a:noFill/>
          <a:ln cap="flat" cmpd="sng" w="76200">
            <a:solidFill>
              <a:srgbClr val="660000"/>
            </a:solidFill>
            <a:prstDash val="solid"/>
            <a:round/>
            <a:headEnd len="sm" w="sm" type="none"/>
            <a:tailEnd len="sm" w="sm" type="none"/>
          </a:ln>
          <a:effectLst>
            <a:reflection blurRad="0" dir="5400000" dist="66675" endA="0" endPos="14000" fadeDir="5400012" kx="0" rotWithShape="0" algn="bl" stA="41000" stPos="0" sy="-100000" ky="0"/>
          </a:effectLst>
        </p:spPr>
      </p:pic>
      <p:sp>
        <p:nvSpPr>
          <p:cNvPr id="188" name="Google Shape;18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89" name="Google Shape;189;p11"/>
          <p:cNvPicPr preferRelativeResize="0"/>
          <p:nvPr/>
        </p:nvPicPr>
        <p:blipFill rotWithShape="1">
          <a:blip r:embed="rId7">
            <a:alphaModFix/>
          </a:blip>
          <a:srcRect b="0" l="0" r="0" t="0"/>
          <a:stretch/>
        </p:blipFill>
        <p:spPr>
          <a:xfrm>
            <a:off x="7647555" y="1234642"/>
            <a:ext cx="1248525" cy="2164100"/>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90" name="Google Shape;190;p11"/>
          <p:cNvPicPr preferRelativeResize="0"/>
          <p:nvPr/>
        </p:nvPicPr>
        <p:blipFill rotWithShape="1">
          <a:blip r:embed="rId8">
            <a:alphaModFix/>
          </a:blip>
          <a:srcRect b="0" l="0" r="0" t="0"/>
          <a:stretch/>
        </p:blipFill>
        <p:spPr>
          <a:xfrm>
            <a:off x="7372054" y="1523801"/>
            <a:ext cx="1277125" cy="2144225"/>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91" name="Google Shape;191;p11"/>
          <p:cNvPicPr preferRelativeResize="0"/>
          <p:nvPr/>
        </p:nvPicPr>
        <p:blipFill rotWithShape="1">
          <a:blip r:embed="rId9">
            <a:alphaModFix/>
          </a:blip>
          <a:srcRect b="0" l="0" r="0" t="0"/>
          <a:stretch/>
        </p:blipFill>
        <p:spPr>
          <a:xfrm>
            <a:off x="7014256" y="1818677"/>
            <a:ext cx="1277125" cy="2164100"/>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92" name="Google Shape;192;p11"/>
          <p:cNvPicPr preferRelativeResize="0"/>
          <p:nvPr/>
        </p:nvPicPr>
        <p:blipFill rotWithShape="1">
          <a:blip r:embed="rId10">
            <a:alphaModFix/>
          </a:blip>
          <a:srcRect b="0" l="0" r="0" t="0"/>
          <a:stretch/>
        </p:blipFill>
        <p:spPr>
          <a:xfrm>
            <a:off x="6654666" y="2123475"/>
            <a:ext cx="1248525" cy="2144225"/>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1000"/>
                                        <p:tgtEl>
                                          <p:spTgt spid="1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37fbded225_0_0"/>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Our Solution Vs Existing Solutions</a:t>
            </a:r>
            <a:endParaRPr/>
          </a:p>
        </p:txBody>
      </p:sp>
      <p:sp>
        <p:nvSpPr>
          <p:cNvPr id="198" name="Google Shape;198;g337fbded225_0_0"/>
          <p:cNvSpPr txBox="1"/>
          <p:nvPr>
            <p:ph idx="1" type="body"/>
          </p:nvPr>
        </p:nvSpPr>
        <p:spPr>
          <a:xfrm>
            <a:off x="311700" y="1152475"/>
            <a:ext cx="4492200" cy="29556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200000"/>
              </a:lnSpc>
              <a:spcBef>
                <a:spcPts val="0"/>
              </a:spcBef>
              <a:spcAft>
                <a:spcPts val="0"/>
              </a:spcAft>
              <a:buSzPts val="1800"/>
              <a:buChar char="●"/>
            </a:pPr>
            <a:r>
              <a:rPr b="1" lang="en"/>
              <a:t>Unlimited </a:t>
            </a:r>
            <a:r>
              <a:rPr lang="en"/>
              <a:t>Choices</a:t>
            </a:r>
            <a:endParaRPr/>
          </a:p>
          <a:p>
            <a:pPr indent="-342900" lvl="0" marL="457200" rtl="0" algn="l">
              <a:lnSpc>
                <a:spcPct val="200000"/>
              </a:lnSpc>
              <a:spcBef>
                <a:spcPts val="0"/>
              </a:spcBef>
              <a:spcAft>
                <a:spcPts val="0"/>
              </a:spcAft>
              <a:buSzPts val="1800"/>
              <a:buChar char="●"/>
            </a:pPr>
            <a:r>
              <a:rPr b="1" lang="en"/>
              <a:t>Dynamic</a:t>
            </a:r>
            <a:r>
              <a:rPr lang="en"/>
              <a:t> Story Generation</a:t>
            </a:r>
            <a:endParaRPr/>
          </a:p>
          <a:p>
            <a:pPr indent="-342900" lvl="0" marL="457200" rtl="0" algn="l">
              <a:lnSpc>
                <a:spcPct val="200000"/>
              </a:lnSpc>
              <a:spcBef>
                <a:spcPts val="0"/>
              </a:spcBef>
              <a:spcAft>
                <a:spcPts val="0"/>
              </a:spcAft>
              <a:buSzPts val="1800"/>
              <a:buChar char="●"/>
            </a:pPr>
            <a:r>
              <a:rPr lang="en"/>
              <a:t>Context </a:t>
            </a:r>
            <a:r>
              <a:rPr b="1" lang="en"/>
              <a:t>Awareness</a:t>
            </a:r>
            <a:endParaRPr b="1"/>
          </a:p>
          <a:p>
            <a:pPr indent="-342900" lvl="0" marL="457200" rtl="0" algn="l">
              <a:lnSpc>
                <a:spcPct val="200000"/>
              </a:lnSpc>
              <a:spcBef>
                <a:spcPts val="0"/>
              </a:spcBef>
              <a:spcAft>
                <a:spcPts val="0"/>
              </a:spcAft>
              <a:buSzPts val="1800"/>
              <a:buChar char="●"/>
            </a:pPr>
            <a:r>
              <a:rPr lang="en"/>
              <a:t>Enhanced</a:t>
            </a:r>
            <a:r>
              <a:rPr b="1" lang="en"/>
              <a:t> Immersion</a:t>
            </a:r>
            <a:r>
              <a:rPr lang="en"/>
              <a:t> </a:t>
            </a:r>
            <a:endParaRPr/>
          </a:p>
          <a:p>
            <a:pPr indent="-342900" lvl="0" marL="457200" rtl="0" algn="l">
              <a:lnSpc>
                <a:spcPct val="200000"/>
              </a:lnSpc>
              <a:spcBef>
                <a:spcPts val="0"/>
              </a:spcBef>
              <a:spcAft>
                <a:spcPts val="0"/>
              </a:spcAft>
              <a:buSzPts val="1800"/>
              <a:buChar char="●"/>
            </a:pPr>
            <a:r>
              <a:rPr b="1" lang="en"/>
              <a:t>Multiplayer </a:t>
            </a:r>
            <a:endParaRPr b="1"/>
          </a:p>
          <a:p>
            <a:pPr indent="-342900" lvl="0" marL="457200" rtl="0" algn="l">
              <a:lnSpc>
                <a:spcPct val="200000"/>
              </a:lnSpc>
              <a:spcBef>
                <a:spcPts val="0"/>
              </a:spcBef>
              <a:spcAft>
                <a:spcPts val="0"/>
              </a:spcAft>
              <a:buSzPts val="1800"/>
              <a:buChar char="●"/>
            </a:pPr>
            <a:r>
              <a:rPr b="1" lang="en"/>
              <a:t>Accessibility </a:t>
            </a:r>
            <a:r>
              <a:rPr lang="en"/>
              <a:t>Features</a:t>
            </a:r>
            <a:endParaRPr/>
          </a:p>
        </p:txBody>
      </p:sp>
      <p:sp>
        <p:nvSpPr>
          <p:cNvPr id="199" name="Google Shape;199;g337fbded225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00" name="Google Shape;200;g337fbded225_0_0"/>
          <p:cNvPicPr preferRelativeResize="0"/>
          <p:nvPr/>
        </p:nvPicPr>
        <p:blipFill rotWithShape="1">
          <a:blip r:embed="rId3">
            <a:alphaModFix/>
          </a:blip>
          <a:srcRect b="0" l="0" r="0" t="0"/>
          <a:stretch/>
        </p:blipFill>
        <p:spPr>
          <a:xfrm>
            <a:off x="5719713" y="1152475"/>
            <a:ext cx="2752725" cy="3276600"/>
          </a:xfrm>
          <a:prstGeom prst="rect">
            <a:avLst/>
          </a:prstGeom>
          <a:noFill/>
          <a:ln>
            <a:noFill/>
          </a:ln>
        </p:spPr>
      </p:pic>
      <p:pic>
        <p:nvPicPr>
          <p:cNvPr id="201" name="Google Shape;201;g337fbded225_0_0"/>
          <p:cNvPicPr preferRelativeResize="0"/>
          <p:nvPr/>
        </p:nvPicPr>
        <p:blipFill rotWithShape="1">
          <a:blip r:embed="rId4">
            <a:alphaModFix/>
          </a:blip>
          <a:srcRect b="0" l="0" r="0" t="0"/>
          <a:stretch/>
        </p:blipFill>
        <p:spPr>
          <a:xfrm>
            <a:off x="5719725" y="1152475"/>
            <a:ext cx="2752725" cy="327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00"/>
                                        </p:tgtEl>
                                        <p:attrNameLst>
                                          <p:attrName>ppt_y</p:attrName>
                                        </p:attrNameLst>
                                      </p:cBhvr>
                                      <p:tavLst>
                                        <p:tav fmla="" tm="0">
                                          <p:val>
                                            <p:strVal val="#ppt_y"/>
                                          </p:val>
                                        </p:tav>
                                        <p:tav fmla="" tm="100000">
                                          <p:val>
                                            <p:strVal val="#ppt_y-1"/>
                                          </p:val>
                                        </p:tav>
                                      </p:tavLst>
                                    </p:anim>
                                    <p:set>
                                      <p:cBhvr>
                                        <p:cTn dur="1" fill="hold">
                                          <p:stCondLst>
                                            <p:cond delay="1000"/>
                                          </p:stCondLst>
                                        </p:cTn>
                                        <p:tgtEl>
                                          <p:spTgt spid="2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2"/>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Technologies</a:t>
            </a:r>
            <a:endParaRPr/>
          </a:p>
        </p:txBody>
      </p:sp>
      <p:pic>
        <p:nvPicPr>
          <p:cNvPr descr="File:JavaScript-logo.png - Wikimedia Commons" id="207" name="Google Shape;207;p12"/>
          <p:cNvPicPr preferRelativeResize="0"/>
          <p:nvPr/>
        </p:nvPicPr>
        <p:blipFill rotWithShape="1">
          <a:blip r:embed="rId3">
            <a:alphaModFix/>
          </a:blip>
          <a:srcRect b="0" l="0" r="0" t="0"/>
          <a:stretch/>
        </p:blipFill>
        <p:spPr>
          <a:xfrm>
            <a:off x="1046575" y="2560662"/>
            <a:ext cx="672851" cy="672851"/>
          </a:xfrm>
          <a:prstGeom prst="rect">
            <a:avLst/>
          </a:prstGeom>
          <a:noFill/>
          <a:ln>
            <a:noFill/>
          </a:ln>
        </p:spPr>
      </p:pic>
      <p:pic>
        <p:nvPicPr>
          <p:cNvPr descr="File:MongoDB Logo.svg - Wikimedia Commons" id="208" name="Google Shape;208;p12"/>
          <p:cNvPicPr preferRelativeResize="0"/>
          <p:nvPr/>
        </p:nvPicPr>
        <p:blipFill rotWithShape="1">
          <a:blip r:embed="rId4">
            <a:alphaModFix/>
          </a:blip>
          <a:srcRect b="0" l="0" r="0" t="0"/>
          <a:stretch/>
        </p:blipFill>
        <p:spPr>
          <a:xfrm>
            <a:off x="4915625" y="2560650"/>
            <a:ext cx="1460285" cy="393601"/>
          </a:xfrm>
          <a:prstGeom prst="rect">
            <a:avLst/>
          </a:prstGeom>
          <a:noFill/>
          <a:ln>
            <a:noFill/>
          </a:ln>
          <a:effectLst>
            <a:outerShdw blurRad="57150" rotWithShape="0" algn="bl" dir="5400000" dist="19050">
              <a:srgbClr val="C2C2C2">
                <a:alpha val="50000"/>
              </a:srgbClr>
            </a:outerShdw>
          </a:effectLst>
        </p:spPr>
      </p:pic>
      <p:pic>
        <p:nvPicPr>
          <p:cNvPr descr="File:Jira Logo.svg - Wikimedia Commons" id="209" name="Google Shape;209;p12"/>
          <p:cNvPicPr preferRelativeResize="0"/>
          <p:nvPr/>
        </p:nvPicPr>
        <p:blipFill rotWithShape="1">
          <a:blip r:embed="rId5">
            <a:alphaModFix/>
          </a:blip>
          <a:srcRect b="0" l="0" r="0" t="0"/>
          <a:stretch/>
        </p:blipFill>
        <p:spPr>
          <a:xfrm>
            <a:off x="7061400" y="2529512"/>
            <a:ext cx="1083141" cy="455875"/>
          </a:xfrm>
          <a:prstGeom prst="rect">
            <a:avLst/>
          </a:prstGeom>
          <a:noFill/>
          <a:ln>
            <a:noFill/>
          </a:ln>
          <a:effectLst>
            <a:outerShdw blurRad="57150" rotWithShape="0" algn="bl" dir="5400000" dist="19050">
              <a:srgbClr val="C2C2C2">
                <a:alpha val="50000"/>
              </a:srgbClr>
            </a:outerShdw>
          </a:effectLst>
        </p:spPr>
      </p:pic>
      <p:pic>
        <p:nvPicPr>
          <p:cNvPr descr="File:Visual Studio Code 1.35 icon.svg - Wikipedia" id="210" name="Google Shape;210;p12"/>
          <p:cNvPicPr preferRelativeResize="0"/>
          <p:nvPr/>
        </p:nvPicPr>
        <p:blipFill rotWithShape="1">
          <a:blip r:embed="rId6">
            <a:alphaModFix/>
          </a:blip>
          <a:srcRect b="0" l="0" r="0" t="0"/>
          <a:stretch/>
        </p:blipFill>
        <p:spPr>
          <a:xfrm>
            <a:off x="6983600" y="3867550"/>
            <a:ext cx="548700" cy="548721"/>
          </a:xfrm>
          <a:prstGeom prst="rect">
            <a:avLst/>
          </a:prstGeom>
          <a:noFill/>
          <a:ln>
            <a:noFill/>
          </a:ln>
        </p:spPr>
      </p:pic>
      <p:pic>
        <p:nvPicPr>
          <p:cNvPr descr="github-collab-retina-preview | jonobacon | Flickr" id="211" name="Google Shape;211;p12"/>
          <p:cNvPicPr preferRelativeResize="0"/>
          <p:nvPr/>
        </p:nvPicPr>
        <p:blipFill rotWithShape="1">
          <a:blip r:embed="rId7">
            <a:alphaModFix/>
          </a:blip>
          <a:srcRect b="0" l="0" r="0" t="0"/>
          <a:stretch/>
        </p:blipFill>
        <p:spPr>
          <a:xfrm>
            <a:off x="7637863" y="3179950"/>
            <a:ext cx="611450" cy="611450"/>
          </a:xfrm>
          <a:prstGeom prst="rect">
            <a:avLst/>
          </a:prstGeom>
          <a:noFill/>
          <a:ln>
            <a:noFill/>
          </a:ln>
        </p:spPr>
      </p:pic>
      <p:sp>
        <p:nvSpPr>
          <p:cNvPr id="212" name="Google Shape;21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13" name="Google Shape;213;p12"/>
          <p:cNvPicPr preferRelativeResize="0"/>
          <p:nvPr/>
        </p:nvPicPr>
        <p:blipFill rotWithShape="1">
          <a:blip r:embed="rId8">
            <a:alphaModFix/>
          </a:blip>
          <a:srcRect b="0" l="0" r="0" t="0"/>
          <a:stretch/>
        </p:blipFill>
        <p:spPr>
          <a:xfrm>
            <a:off x="621563" y="3376576"/>
            <a:ext cx="1522868" cy="510225"/>
          </a:xfrm>
          <a:prstGeom prst="rect">
            <a:avLst/>
          </a:prstGeom>
          <a:noFill/>
          <a:ln>
            <a:noFill/>
          </a:ln>
        </p:spPr>
      </p:pic>
      <p:pic>
        <p:nvPicPr>
          <p:cNvPr id="214" name="Google Shape;214;p12"/>
          <p:cNvPicPr preferRelativeResize="0"/>
          <p:nvPr/>
        </p:nvPicPr>
        <p:blipFill rotWithShape="1">
          <a:blip r:embed="rId9">
            <a:alphaModFix/>
          </a:blip>
          <a:srcRect b="0" l="0" r="0" t="0"/>
          <a:stretch/>
        </p:blipFill>
        <p:spPr>
          <a:xfrm>
            <a:off x="2701688" y="3288850"/>
            <a:ext cx="1616570" cy="455875"/>
          </a:xfrm>
          <a:prstGeom prst="rect">
            <a:avLst/>
          </a:prstGeom>
          <a:noFill/>
          <a:ln>
            <a:noFill/>
          </a:ln>
        </p:spPr>
      </p:pic>
      <p:pic>
        <p:nvPicPr>
          <p:cNvPr id="215" name="Google Shape;215;p12"/>
          <p:cNvPicPr preferRelativeResize="0"/>
          <p:nvPr/>
        </p:nvPicPr>
        <p:blipFill rotWithShape="1">
          <a:blip r:embed="rId10">
            <a:alphaModFix/>
          </a:blip>
          <a:srcRect b="13975" l="14175" r="13011" t="7847"/>
          <a:stretch/>
        </p:blipFill>
        <p:spPr>
          <a:xfrm>
            <a:off x="7743850" y="3836188"/>
            <a:ext cx="399500" cy="611450"/>
          </a:xfrm>
          <a:prstGeom prst="rect">
            <a:avLst/>
          </a:prstGeom>
          <a:noFill/>
          <a:ln>
            <a:noFill/>
          </a:ln>
        </p:spPr>
      </p:pic>
      <p:pic>
        <p:nvPicPr>
          <p:cNvPr id="216" name="Google Shape;216;p12"/>
          <p:cNvPicPr preferRelativeResize="0"/>
          <p:nvPr/>
        </p:nvPicPr>
        <p:blipFill rotWithShape="1">
          <a:blip r:embed="rId11">
            <a:alphaModFix/>
          </a:blip>
          <a:srcRect b="0" l="0" r="0" t="0"/>
          <a:stretch/>
        </p:blipFill>
        <p:spPr>
          <a:xfrm>
            <a:off x="3204250" y="2560661"/>
            <a:ext cx="611450" cy="619297"/>
          </a:xfrm>
          <a:prstGeom prst="rect">
            <a:avLst/>
          </a:prstGeom>
          <a:noFill/>
          <a:ln>
            <a:noFill/>
          </a:ln>
        </p:spPr>
      </p:pic>
      <p:pic>
        <p:nvPicPr>
          <p:cNvPr id="217" name="Google Shape;217;p12"/>
          <p:cNvPicPr preferRelativeResize="0"/>
          <p:nvPr/>
        </p:nvPicPr>
        <p:blipFill rotWithShape="1">
          <a:blip r:embed="rId12">
            <a:alphaModFix/>
          </a:blip>
          <a:srcRect b="0" l="0" r="0" t="0"/>
          <a:stretch/>
        </p:blipFill>
        <p:spPr>
          <a:xfrm>
            <a:off x="892524" y="810500"/>
            <a:ext cx="7134251" cy="1023525"/>
          </a:xfrm>
          <a:prstGeom prst="rect">
            <a:avLst/>
          </a:prstGeom>
          <a:noFill/>
          <a:ln>
            <a:noFill/>
          </a:ln>
        </p:spPr>
      </p:pic>
      <p:sp>
        <p:nvSpPr>
          <p:cNvPr id="218" name="Google Shape;218;p12"/>
          <p:cNvSpPr txBox="1"/>
          <p:nvPr/>
        </p:nvSpPr>
        <p:spPr>
          <a:xfrm>
            <a:off x="892525" y="1834025"/>
            <a:ext cx="1221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Front - End</a:t>
            </a:r>
            <a:endParaRPr b="0" i="0" sz="1500" u="none" cap="none" strike="noStrike">
              <a:solidFill>
                <a:schemeClr val="lt2"/>
              </a:solidFill>
              <a:latin typeface="Arial"/>
              <a:ea typeface="Arial"/>
              <a:cs typeface="Arial"/>
              <a:sym typeface="Arial"/>
            </a:endParaRPr>
          </a:p>
        </p:txBody>
      </p:sp>
      <p:sp>
        <p:nvSpPr>
          <p:cNvPr id="219" name="Google Shape;219;p12"/>
          <p:cNvSpPr txBox="1"/>
          <p:nvPr/>
        </p:nvSpPr>
        <p:spPr>
          <a:xfrm>
            <a:off x="2899475" y="1834025"/>
            <a:ext cx="1221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Back - End</a:t>
            </a:r>
            <a:endParaRPr b="0" i="0" sz="1500" u="none" cap="none" strike="noStrike">
              <a:solidFill>
                <a:schemeClr val="lt2"/>
              </a:solidFill>
              <a:latin typeface="Arial"/>
              <a:ea typeface="Arial"/>
              <a:cs typeface="Arial"/>
              <a:sym typeface="Arial"/>
            </a:endParaRPr>
          </a:p>
        </p:txBody>
      </p:sp>
      <p:sp>
        <p:nvSpPr>
          <p:cNvPr id="220" name="Google Shape;220;p12"/>
          <p:cNvSpPr txBox="1"/>
          <p:nvPr/>
        </p:nvSpPr>
        <p:spPr>
          <a:xfrm>
            <a:off x="5072575" y="1834025"/>
            <a:ext cx="1221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Databases</a:t>
            </a:r>
            <a:endParaRPr b="0" i="0" sz="1500" u="none" cap="none" strike="noStrike">
              <a:solidFill>
                <a:schemeClr val="lt2"/>
              </a:solidFill>
              <a:latin typeface="Arial"/>
              <a:ea typeface="Arial"/>
              <a:cs typeface="Arial"/>
              <a:sym typeface="Arial"/>
            </a:endParaRPr>
          </a:p>
        </p:txBody>
      </p:sp>
      <p:sp>
        <p:nvSpPr>
          <p:cNvPr id="221" name="Google Shape;221;p12"/>
          <p:cNvSpPr txBox="1"/>
          <p:nvPr/>
        </p:nvSpPr>
        <p:spPr>
          <a:xfrm>
            <a:off x="7294700" y="1834025"/>
            <a:ext cx="6729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Tools</a:t>
            </a:r>
            <a:endParaRPr b="0" i="0" sz="1500" u="none" cap="none" strike="noStrike">
              <a:solidFill>
                <a:schemeClr val="lt2"/>
              </a:solidFill>
              <a:latin typeface="Arial"/>
              <a:ea typeface="Arial"/>
              <a:cs typeface="Arial"/>
              <a:sym typeface="Arial"/>
            </a:endParaRPr>
          </a:p>
        </p:txBody>
      </p:sp>
      <p:pic>
        <p:nvPicPr>
          <p:cNvPr id="222" name="Google Shape;222;p12"/>
          <p:cNvPicPr preferRelativeResize="0"/>
          <p:nvPr/>
        </p:nvPicPr>
        <p:blipFill rotWithShape="1">
          <a:blip r:embed="rId13">
            <a:alphaModFix/>
          </a:blip>
          <a:srcRect b="0" l="0" r="0" t="0"/>
          <a:stretch/>
        </p:blipFill>
        <p:spPr>
          <a:xfrm>
            <a:off x="6983600" y="3179950"/>
            <a:ext cx="611450" cy="611450"/>
          </a:xfrm>
          <a:prstGeom prst="rect">
            <a:avLst/>
          </a:prstGeom>
          <a:noFill/>
          <a:ln>
            <a:noFill/>
          </a:ln>
        </p:spPr>
      </p:pic>
      <p:pic>
        <p:nvPicPr>
          <p:cNvPr id="223" name="Google Shape;223;p12"/>
          <p:cNvPicPr preferRelativeResize="0"/>
          <p:nvPr/>
        </p:nvPicPr>
        <p:blipFill>
          <a:blip r:embed="rId14">
            <a:alphaModFix/>
          </a:blip>
          <a:stretch>
            <a:fillRect/>
          </a:stretch>
        </p:blipFill>
        <p:spPr>
          <a:xfrm>
            <a:off x="2687500" y="3886800"/>
            <a:ext cx="1644958" cy="51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3"/>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Components</a:t>
            </a:r>
            <a:endParaRPr/>
          </a:p>
        </p:txBody>
      </p:sp>
      <p:sp>
        <p:nvSpPr>
          <p:cNvPr id="229" name="Google Shape;229;p13"/>
          <p:cNvSpPr txBox="1"/>
          <p:nvPr>
            <p:ph idx="1" type="body"/>
          </p:nvPr>
        </p:nvSpPr>
        <p:spPr>
          <a:xfrm>
            <a:off x="311700" y="11322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Player status manager: Keep track of player progress</a:t>
            </a:r>
            <a:endParaRPr/>
          </a:p>
          <a:p>
            <a:pPr indent="-342900" lvl="0" marL="457200" rtl="0" algn="l">
              <a:lnSpc>
                <a:spcPct val="150000"/>
              </a:lnSpc>
              <a:spcBef>
                <a:spcPts val="0"/>
              </a:spcBef>
              <a:spcAft>
                <a:spcPts val="0"/>
              </a:spcAft>
              <a:buSzPts val="1800"/>
              <a:buChar char="●"/>
            </a:pPr>
            <a:r>
              <a:rPr lang="en"/>
              <a:t>Game status manager: Maintains game context data and behavior</a:t>
            </a:r>
            <a:endParaRPr/>
          </a:p>
          <a:p>
            <a:pPr indent="-342900" lvl="0" marL="457200" rtl="0" algn="l">
              <a:lnSpc>
                <a:spcPct val="150000"/>
              </a:lnSpc>
              <a:spcBef>
                <a:spcPts val="0"/>
              </a:spcBef>
              <a:spcAft>
                <a:spcPts val="0"/>
              </a:spcAft>
              <a:buSzPts val="1800"/>
              <a:buChar char="●"/>
            </a:pPr>
            <a:r>
              <a:rPr lang="en"/>
              <a:t>AI LLM model manager: Generates dynamic narrative and dialogue</a:t>
            </a:r>
            <a:endParaRPr/>
          </a:p>
          <a:p>
            <a:pPr indent="-342900" lvl="0" marL="457200" rtl="0" algn="l">
              <a:lnSpc>
                <a:spcPct val="150000"/>
              </a:lnSpc>
              <a:spcBef>
                <a:spcPts val="0"/>
              </a:spcBef>
              <a:spcAft>
                <a:spcPts val="0"/>
              </a:spcAft>
              <a:buSzPts val="1800"/>
              <a:buChar char="●"/>
            </a:pPr>
            <a:r>
              <a:rPr lang="en"/>
              <a:t>Prompt generator: Create efficient prompts with most relevant amount of metadata</a:t>
            </a:r>
            <a:endParaRPr/>
          </a:p>
        </p:txBody>
      </p:sp>
      <p:sp>
        <p:nvSpPr>
          <p:cNvPr id="230" name="Google Shape;23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4"/>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Project Schedule</a:t>
            </a:r>
            <a:endParaRPr/>
          </a:p>
        </p:txBody>
      </p:sp>
      <p:sp>
        <p:nvSpPr>
          <p:cNvPr id="236" name="Google Shape;23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grpSp>
        <p:nvGrpSpPr>
          <p:cNvPr id="237" name="Google Shape;237;p14"/>
          <p:cNvGrpSpPr/>
          <p:nvPr/>
        </p:nvGrpSpPr>
        <p:grpSpPr>
          <a:xfrm>
            <a:off x="361925" y="770175"/>
            <a:ext cx="2358060" cy="3406962"/>
            <a:chOff x="896442" y="1574025"/>
            <a:chExt cx="2021483" cy="2510102"/>
          </a:xfrm>
        </p:grpSpPr>
        <p:sp>
          <p:nvSpPr>
            <p:cNvPr id="238" name="Google Shape;238;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accent1"/>
                  </a:solidFill>
                  <a:latin typeface="Roboto"/>
                  <a:ea typeface="Roboto"/>
                  <a:cs typeface="Roboto"/>
                  <a:sym typeface="Roboto"/>
                </a:rPr>
                <a:t>Feb 12</a:t>
              </a:r>
              <a:endParaRPr b="0" i="0" sz="1000" u="none" cap="none" strike="noStrike">
                <a:solidFill>
                  <a:schemeClr val="accent1"/>
                </a:solidFill>
                <a:latin typeface="Roboto"/>
                <a:ea typeface="Roboto"/>
                <a:cs typeface="Roboto"/>
                <a:sym typeface="Roboto"/>
              </a:endParaRPr>
            </a:p>
          </p:txBody>
        </p:sp>
        <p:sp>
          <p:nvSpPr>
            <p:cNvPr id="239" name="Google Shape;239;p14"/>
            <p:cNvSpPr txBox="1"/>
            <p:nvPr/>
          </p:nvSpPr>
          <p:spPr>
            <a:xfrm>
              <a:off x="1247878" y="2690775"/>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accent1"/>
                  </a:solidFill>
                  <a:latin typeface="Roboto"/>
                  <a:ea typeface="Roboto"/>
                  <a:cs typeface="Roboto"/>
                  <a:sym typeface="Roboto"/>
                </a:rPr>
                <a:t>Sprint 0</a:t>
              </a:r>
              <a:endParaRPr b="1" i="0" sz="1300" u="none" cap="none" strike="noStrike">
                <a:solidFill>
                  <a:schemeClr val="accent1"/>
                </a:solidFill>
                <a:latin typeface="Roboto"/>
                <a:ea typeface="Roboto"/>
                <a:cs typeface="Roboto"/>
                <a:sym typeface="Roboto"/>
              </a:endParaRPr>
            </a:p>
          </p:txBody>
        </p:sp>
        <p:sp>
          <p:nvSpPr>
            <p:cNvPr id="240" name="Google Shape;240;p14"/>
            <p:cNvSpPr txBox="1"/>
            <p:nvPr/>
          </p:nvSpPr>
          <p:spPr>
            <a:xfrm>
              <a:off x="896442" y="2941427"/>
              <a:ext cx="1932900" cy="11427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Pro</a:t>
              </a:r>
              <a:r>
                <a:rPr lang="en" sz="800">
                  <a:solidFill>
                    <a:schemeClr val="accent1"/>
                  </a:solidFill>
                </a:rPr>
                <a:t>blem Statement, Description</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Tech stack</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Char char="●"/>
              </a:pPr>
              <a:r>
                <a:rPr lang="en" sz="800">
                  <a:solidFill>
                    <a:schemeClr val="accent1"/>
                  </a:solidFill>
                </a:rPr>
                <a:t>MVP</a:t>
              </a:r>
              <a:endParaRPr sz="800">
                <a:solidFill>
                  <a:schemeClr val="accent1"/>
                </a:solidFill>
              </a:endParaRPr>
            </a:p>
            <a:p>
              <a:pPr indent="-279400" lvl="0" marL="457200" marR="0" rtl="0" algn="l">
                <a:lnSpc>
                  <a:spcPct val="150000"/>
                </a:lnSpc>
                <a:spcBef>
                  <a:spcPts val="0"/>
                </a:spcBef>
                <a:spcAft>
                  <a:spcPts val="0"/>
                </a:spcAft>
                <a:buClr>
                  <a:schemeClr val="accent1"/>
                </a:buClr>
                <a:buSzPts val="800"/>
                <a:buChar char="●"/>
              </a:pPr>
              <a:r>
                <a:rPr lang="en" sz="800">
                  <a:solidFill>
                    <a:schemeClr val="accent1"/>
                  </a:solidFill>
                </a:rPr>
                <a:t>Team Agreement</a:t>
              </a:r>
              <a:endParaRPr sz="800">
                <a:solidFill>
                  <a:schemeClr val="accent1"/>
                </a:solidFill>
              </a:endParaRPr>
            </a:p>
            <a:p>
              <a:pPr indent="-279400" lvl="0" marL="457200" marR="0" rtl="0" algn="l">
                <a:lnSpc>
                  <a:spcPct val="150000"/>
                </a:lnSpc>
                <a:spcBef>
                  <a:spcPts val="0"/>
                </a:spcBef>
                <a:spcAft>
                  <a:spcPts val="0"/>
                </a:spcAft>
                <a:buClr>
                  <a:schemeClr val="accent1"/>
                </a:buClr>
                <a:buSzPts val="800"/>
                <a:buChar char="●"/>
              </a:pPr>
              <a:r>
                <a:rPr lang="en" sz="800">
                  <a:solidFill>
                    <a:schemeClr val="accent1"/>
                  </a:solidFill>
                </a:rPr>
                <a:t>Project Schedule</a:t>
              </a:r>
              <a:endParaRPr sz="800">
                <a:solidFill>
                  <a:schemeClr val="accent1"/>
                </a:solidFil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Set up </a:t>
              </a:r>
              <a:r>
                <a:rPr lang="en" sz="800">
                  <a:solidFill>
                    <a:schemeClr val="accent1"/>
                  </a:solidFill>
                </a:rPr>
                <a:t>tools </a:t>
              </a:r>
              <a:r>
                <a:rPr b="0" i="0" lang="en" sz="800" u="none" cap="none" strike="noStrike">
                  <a:solidFill>
                    <a:schemeClr val="accent1"/>
                  </a:solidFill>
                  <a:latin typeface="Arial"/>
                  <a:ea typeface="Arial"/>
                  <a:cs typeface="Arial"/>
                  <a:sym typeface="Arial"/>
                </a:rPr>
                <a:t> for tasks</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Char char="●"/>
              </a:pPr>
              <a:r>
                <a:rPr lang="en" sz="800">
                  <a:solidFill>
                    <a:schemeClr val="accent1"/>
                  </a:solidFill>
                </a:rPr>
                <a:t>Sprint Presentation Recordings</a:t>
              </a:r>
              <a:endParaRPr sz="800">
                <a:solidFill>
                  <a:schemeClr val="accent1"/>
                </a:solidFill>
              </a:endParaRPr>
            </a:p>
            <a:p>
              <a:pPr indent="-279400" lvl="0" marL="457200" marR="0" rtl="0" algn="l">
                <a:lnSpc>
                  <a:spcPct val="150000"/>
                </a:lnSpc>
                <a:spcBef>
                  <a:spcPts val="0"/>
                </a:spcBef>
                <a:spcAft>
                  <a:spcPts val="0"/>
                </a:spcAft>
                <a:buClr>
                  <a:schemeClr val="accent1"/>
                </a:buClr>
                <a:buSzPts val="800"/>
                <a:buChar char="●"/>
              </a:pPr>
              <a:r>
                <a:rPr lang="en" sz="800">
                  <a:solidFill>
                    <a:schemeClr val="accent1"/>
                  </a:solidFill>
                </a:rPr>
                <a:t>Sprint </a:t>
              </a:r>
              <a:r>
                <a:rPr lang="en" sz="800">
                  <a:solidFill>
                    <a:schemeClr val="accent1"/>
                  </a:solidFill>
                </a:rPr>
                <a:t>Retrospective</a:t>
              </a:r>
              <a:r>
                <a:rPr lang="en" sz="800">
                  <a:solidFill>
                    <a:schemeClr val="accent1"/>
                  </a:solidFill>
                </a:rPr>
                <a:t> Recordings</a:t>
              </a:r>
              <a:endParaRPr sz="800">
                <a:solidFill>
                  <a:schemeClr val="accent1"/>
                </a:solidFill>
              </a:endParaRPr>
            </a:p>
          </p:txBody>
        </p:sp>
        <p:cxnSp>
          <p:nvCxnSpPr>
            <p:cNvPr id="241" name="Google Shape;241;p14"/>
            <p:cNvCxnSpPr/>
            <p:nvPr/>
          </p:nvCxnSpPr>
          <p:spPr>
            <a:xfrm>
              <a:off x="2180202" y="1695421"/>
              <a:ext cx="718500" cy="741900"/>
            </a:xfrm>
            <a:prstGeom prst="straightConnector1">
              <a:avLst/>
            </a:prstGeom>
            <a:noFill/>
            <a:ln cap="flat" cmpd="sng" w="9525">
              <a:solidFill>
                <a:srgbClr val="307AF3"/>
              </a:solidFill>
              <a:prstDash val="solid"/>
              <a:round/>
              <a:headEnd len="sm" w="sm" type="none"/>
              <a:tailEnd len="sm" w="sm" type="none"/>
            </a:ln>
          </p:spPr>
        </p:cxnSp>
        <p:sp>
          <p:nvSpPr>
            <p:cNvPr id="242" name="Google Shape;242;p14"/>
            <p:cNvSpPr/>
            <p:nvPr/>
          </p:nvSpPr>
          <p:spPr>
            <a:xfrm flipH="1">
              <a:off x="1083025" y="2306625"/>
              <a:ext cx="1834800" cy="143400"/>
            </a:xfrm>
            <a:prstGeom prst="parallelogram">
              <a:avLst>
                <a:gd fmla="val 96952" name="adj"/>
              </a:avLst>
            </a:prstGeom>
            <a:solidFill>
              <a:srgbClr val="307A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 name="Google Shape;243;p14"/>
            <p:cNvSpPr/>
            <p:nvPr/>
          </p:nvSpPr>
          <p:spPr>
            <a:xfrm>
              <a:off x="1083125" y="2460449"/>
              <a:ext cx="1834800" cy="143400"/>
            </a:xfrm>
            <a:prstGeom prst="parallelogram">
              <a:avLst>
                <a:gd fmla="val 96952" name="adj"/>
              </a:avLst>
            </a:prstGeom>
            <a:solidFill>
              <a:srgbClr val="0942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 name="Google Shape;244;p14"/>
          <p:cNvGrpSpPr/>
          <p:nvPr/>
        </p:nvGrpSpPr>
        <p:grpSpPr>
          <a:xfrm>
            <a:off x="6568827" y="769195"/>
            <a:ext cx="2140411" cy="3407619"/>
            <a:chOff x="1083025" y="1574025"/>
            <a:chExt cx="1834900" cy="2510586"/>
          </a:xfrm>
        </p:grpSpPr>
        <p:sp>
          <p:nvSpPr>
            <p:cNvPr id="245" name="Google Shape;245;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lt1"/>
                  </a:solidFill>
                  <a:latin typeface="Roboto"/>
                  <a:ea typeface="Roboto"/>
                  <a:cs typeface="Roboto"/>
                  <a:sym typeface="Roboto"/>
                </a:rPr>
                <a:t>April 30</a:t>
              </a:r>
              <a:endParaRPr b="0" i="0" sz="1000" u="none" cap="none" strike="noStrike">
                <a:solidFill>
                  <a:schemeClr val="lt1"/>
                </a:solidFill>
                <a:latin typeface="Roboto"/>
                <a:ea typeface="Roboto"/>
                <a:cs typeface="Roboto"/>
                <a:sym typeface="Roboto"/>
              </a:endParaRPr>
            </a:p>
          </p:txBody>
        </p:sp>
        <p:sp>
          <p:nvSpPr>
            <p:cNvPr id="246" name="Google Shape;246;p14"/>
            <p:cNvSpPr txBox="1"/>
            <p:nvPr/>
          </p:nvSpPr>
          <p:spPr>
            <a:xfrm>
              <a:off x="1238381" y="2691505"/>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lt2"/>
                  </a:solidFill>
                  <a:latin typeface="Roboto"/>
                  <a:ea typeface="Roboto"/>
                  <a:cs typeface="Roboto"/>
                  <a:sym typeface="Roboto"/>
                </a:rPr>
                <a:t>Sprint 3</a:t>
              </a:r>
              <a:endParaRPr b="1" i="0" sz="1300" u="none" cap="none" strike="noStrike">
                <a:solidFill>
                  <a:schemeClr val="lt2"/>
                </a:solidFill>
                <a:latin typeface="Roboto"/>
                <a:ea typeface="Roboto"/>
                <a:cs typeface="Roboto"/>
                <a:sym typeface="Roboto"/>
              </a:endParaRPr>
            </a:p>
          </p:txBody>
        </p:sp>
        <p:sp>
          <p:nvSpPr>
            <p:cNvPr id="247" name="Google Shape;247;p14"/>
            <p:cNvSpPr txBox="1"/>
            <p:nvPr/>
          </p:nvSpPr>
          <p:spPr>
            <a:xfrm>
              <a:off x="1083131" y="2951211"/>
              <a:ext cx="1815600" cy="11334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Culminate all work into the app</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Integration</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Finalize and update tech paper</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rgbClr val="FFD966"/>
                  </a:solidFill>
                  <a:latin typeface="Arial"/>
                  <a:ea typeface="Arial"/>
                  <a:cs typeface="Arial"/>
                  <a:sym typeface="Arial"/>
                </a:rPr>
                <a:t>Add functionalities</a:t>
              </a:r>
              <a:r>
                <a:rPr b="0" i="0" lang="en" sz="800" u="none" cap="none" strike="noStrike">
                  <a:solidFill>
                    <a:schemeClr val="lt2"/>
                  </a:solidFill>
                  <a:latin typeface="Arial"/>
                  <a:ea typeface="Arial"/>
                  <a:cs typeface="Arial"/>
                  <a:sym typeface="Arial"/>
                </a:rPr>
                <a:t> like text-to-speech and voice-to-text.</a:t>
              </a:r>
              <a:endParaRPr b="0" i="0" sz="800" u="none" cap="none" strike="noStrike">
                <a:solidFill>
                  <a:schemeClr val="lt2"/>
                </a:solidFill>
                <a:latin typeface="Arial"/>
                <a:ea typeface="Arial"/>
                <a:cs typeface="Arial"/>
                <a:sym typeface="Arial"/>
              </a:endParaRPr>
            </a:p>
          </p:txBody>
        </p:sp>
        <p:cxnSp>
          <p:nvCxnSpPr>
            <p:cNvPr id="248" name="Google Shape;248;p1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49" name="Google Shape;249;p1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50" name="Google Shape;250;p1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14"/>
          <p:cNvGrpSpPr/>
          <p:nvPr/>
        </p:nvGrpSpPr>
        <p:grpSpPr>
          <a:xfrm>
            <a:off x="2312500" y="776228"/>
            <a:ext cx="2602928" cy="3413134"/>
            <a:chOff x="860485" y="1574025"/>
            <a:chExt cx="2231400" cy="2514650"/>
          </a:xfrm>
        </p:grpSpPr>
        <p:sp>
          <p:nvSpPr>
            <p:cNvPr id="252" name="Google Shape;252;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lt1"/>
                  </a:solidFill>
                  <a:latin typeface="Roboto"/>
                  <a:ea typeface="Roboto"/>
                  <a:cs typeface="Roboto"/>
                  <a:sym typeface="Roboto"/>
                </a:rPr>
                <a:t>March 12  </a:t>
              </a:r>
              <a:endParaRPr b="0" i="0" sz="1000" u="none" cap="none" strike="noStrike">
                <a:solidFill>
                  <a:schemeClr val="lt1"/>
                </a:solidFill>
                <a:latin typeface="Roboto"/>
                <a:ea typeface="Roboto"/>
                <a:cs typeface="Roboto"/>
                <a:sym typeface="Roboto"/>
              </a:endParaRPr>
            </a:p>
          </p:txBody>
        </p:sp>
        <p:sp>
          <p:nvSpPr>
            <p:cNvPr id="253" name="Google Shape;253;p14"/>
            <p:cNvSpPr txBox="1"/>
            <p:nvPr/>
          </p:nvSpPr>
          <p:spPr>
            <a:xfrm>
              <a:off x="1250305" y="2655879"/>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lt2"/>
                  </a:solidFill>
                  <a:latin typeface="Roboto"/>
                  <a:ea typeface="Roboto"/>
                  <a:cs typeface="Roboto"/>
                  <a:sym typeface="Roboto"/>
                </a:rPr>
                <a:t>Sprint 1</a:t>
              </a:r>
              <a:endParaRPr b="1" i="0" sz="1300" u="none" cap="none" strike="noStrike">
                <a:solidFill>
                  <a:schemeClr val="lt2"/>
                </a:solidFill>
                <a:latin typeface="Roboto"/>
                <a:ea typeface="Roboto"/>
                <a:cs typeface="Roboto"/>
                <a:sym typeface="Roboto"/>
              </a:endParaRPr>
            </a:p>
          </p:txBody>
        </p:sp>
        <p:sp>
          <p:nvSpPr>
            <p:cNvPr id="254" name="Google Shape;254;p14"/>
            <p:cNvSpPr txBox="1"/>
            <p:nvPr/>
          </p:nvSpPr>
          <p:spPr>
            <a:xfrm>
              <a:off x="860485" y="2945975"/>
              <a:ext cx="2231400" cy="11427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User Stories, Acceptance Criteria</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rgbClr val="FFD966"/>
                  </a:solidFill>
                  <a:latin typeface="Arial"/>
                  <a:ea typeface="Arial"/>
                  <a:cs typeface="Arial"/>
                  <a:sym typeface="Arial"/>
                </a:rPr>
                <a:t>Establish the base components</a:t>
              </a:r>
              <a:endParaRPr sz="800">
                <a:solidFill>
                  <a:schemeClr val="lt2"/>
                </a:solidFill>
              </a:endParaRPr>
            </a:p>
            <a:p>
              <a:pPr indent="-279400" lvl="1" marL="914400" marR="0" rtl="0" algn="l">
                <a:lnSpc>
                  <a:spcPct val="150000"/>
                </a:lnSpc>
                <a:spcBef>
                  <a:spcPts val="0"/>
                </a:spcBef>
                <a:spcAft>
                  <a:spcPts val="0"/>
                </a:spcAft>
                <a:buClr>
                  <a:schemeClr val="lt2"/>
                </a:buClr>
                <a:buSzPts val="800"/>
                <a:buChar char="○"/>
              </a:pPr>
              <a:r>
                <a:rPr lang="en" sz="800">
                  <a:solidFill>
                    <a:schemeClr val="lt2"/>
                  </a:solidFill>
                </a:rPr>
                <a:t>OpenAI API integration</a:t>
              </a:r>
              <a:endParaRPr sz="800">
                <a:solidFill>
                  <a:schemeClr val="lt2"/>
                </a:solidFill>
              </a:endParaRPr>
            </a:p>
            <a:p>
              <a:pPr indent="-279400" lvl="1" marL="914400" marR="0" rtl="0" algn="l">
                <a:lnSpc>
                  <a:spcPct val="150000"/>
                </a:lnSpc>
                <a:spcBef>
                  <a:spcPts val="0"/>
                </a:spcBef>
                <a:spcAft>
                  <a:spcPts val="0"/>
                </a:spcAft>
                <a:buClr>
                  <a:schemeClr val="lt2"/>
                </a:buClr>
                <a:buSzPts val="800"/>
                <a:buChar char="○"/>
              </a:pPr>
              <a:r>
                <a:rPr lang="en" sz="800">
                  <a:solidFill>
                    <a:schemeClr val="lt2"/>
                  </a:solidFill>
                </a:rPr>
                <a:t>Theme Selection Feature</a:t>
              </a:r>
              <a:endParaRPr sz="800">
                <a:solidFill>
                  <a:schemeClr val="lt2"/>
                </a:solidFill>
              </a:endParaRPr>
            </a:p>
            <a:p>
              <a:pPr indent="-279400" lvl="1" marL="914400" marR="0" rtl="0" algn="l">
                <a:lnSpc>
                  <a:spcPct val="150000"/>
                </a:lnSpc>
                <a:spcBef>
                  <a:spcPts val="0"/>
                </a:spcBef>
                <a:spcAft>
                  <a:spcPts val="0"/>
                </a:spcAft>
                <a:buClr>
                  <a:schemeClr val="lt2"/>
                </a:buClr>
                <a:buSzPts val="800"/>
                <a:buChar char="○"/>
              </a:pPr>
              <a:r>
                <a:rPr lang="en" sz="800">
                  <a:solidFill>
                    <a:schemeClr val="lt2"/>
                  </a:solidFill>
                </a:rPr>
                <a:t>Preset Story Feature</a:t>
              </a:r>
              <a:endParaRPr sz="800">
                <a:solidFill>
                  <a:schemeClr val="lt2"/>
                </a:solidFill>
              </a:endParaRPr>
            </a:p>
            <a:p>
              <a:pPr indent="-279400" lvl="1" marL="914400" marR="0" rtl="0" algn="l">
                <a:lnSpc>
                  <a:spcPct val="150000"/>
                </a:lnSpc>
                <a:spcBef>
                  <a:spcPts val="0"/>
                </a:spcBef>
                <a:spcAft>
                  <a:spcPts val="0"/>
                </a:spcAft>
                <a:buClr>
                  <a:schemeClr val="lt2"/>
                </a:buClr>
                <a:buSzPts val="800"/>
                <a:buChar char="○"/>
              </a:pPr>
              <a:r>
                <a:rPr lang="en" sz="800">
                  <a:solidFill>
                    <a:schemeClr val="lt2"/>
                  </a:solidFill>
                </a:rPr>
                <a:t>Character Descriptions</a:t>
              </a:r>
              <a:endParaRPr sz="800">
                <a:solidFill>
                  <a:schemeClr val="lt2"/>
                </a:solidFill>
              </a:endParaRPr>
            </a:p>
            <a:p>
              <a:pPr indent="-279400" lvl="1" marL="914400" marR="0" rtl="0" algn="l">
                <a:lnSpc>
                  <a:spcPct val="150000"/>
                </a:lnSpc>
                <a:spcBef>
                  <a:spcPts val="0"/>
                </a:spcBef>
                <a:spcAft>
                  <a:spcPts val="0"/>
                </a:spcAft>
                <a:buClr>
                  <a:schemeClr val="lt2"/>
                </a:buClr>
                <a:buSzPts val="800"/>
                <a:buChar char="○"/>
              </a:pPr>
              <a:r>
                <a:rPr lang="en" sz="800">
                  <a:solidFill>
                    <a:schemeClr val="lt2"/>
                  </a:solidFill>
                </a:rPr>
                <a:t>Story Transcripts Feature</a:t>
              </a:r>
              <a:endParaRPr sz="800">
                <a:solidFill>
                  <a:schemeClr val="lt2"/>
                </a:solidFill>
              </a:endParaRPr>
            </a:p>
            <a:p>
              <a:pPr indent="-279400" lvl="1" marL="914400" marR="0" rtl="0" algn="l">
                <a:lnSpc>
                  <a:spcPct val="150000"/>
                </a:lnSpc>
                <a:spcBef>
                  <a:spcPts val="0"/>
                </a:spcBef>
                <a:spcAft>
                  <a:spcPts val="0"/>
                </a:spcAft>
                <a:buClr>
                  <a:schemeClr val="lt2"/>
                </a:buClr>
                <a:buSzPts val="800"/>
                <a:buChar char="○"/>
              </a:pPr>
              <a:r>
                <a:rPr lang="en" sz="800">
                  <a:solidFill>
                    <a:schemeClr val="lt2"/>
                  </a:solidFill>
                </a:rPr>
                <a:t>Narrator - User  interaction </a:t>
              </a:r>
              <a:endParaRPr sz="800">
                <a:solidFill>
                  <a:schemeClr val="lt2"/>
                </a:solidFill>
              </a:endParaRPr>
            </a:p>
          </p:txBody>
        </p:sp>
        <p:cxnSp>
          <p:nvCxnSpPr>
            <p:cNvPr id="255" name="Google Shape;255;p1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56" name="Google Shape;256;p1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57" name="Google Shape;257;p1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 name="Google Shape;258;p14"/>
          <p:cNvGrpSpPr/>
          <p:nvPr/>
        </p:nvGrpSpPr>
        <p:grpSpPr>
          <a:xfrm>
            <a:off x="4570180" y="769210"/>
            <a:ext cx="2140414" cy="3419975"/>
            <a:chOff x="1083025" y="1574025"/>
            <a:chExt cx="1834903" cy="2519690"/>
          </a:xfrm>
        </p:grpSpPr>
        <p:sp>
          <p:nvSpPr>
            <p:cNvPr id="259" name="Google Shape;259;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lt1"/>
                  </a:solidFill>
                  <a:latin typeface="Roboto"/>
                  <a:ea typeface="Roboto"/>
                  <a:cs typeface="Roboto"/>
                  <a:sym typeface="Roboto"/>
                </a:rPr>
                <a:t>April 9</a:t>
              </a:r>
              <a:endParaRPr b="0" i="0" sz="1000" u="none" cap="none" strike="noStrike">
                <a:solidFill>
                  <a:schemeClr val="lt1"/>
                </a:solidFill>
                <a:latin typeface="Roboto"/>
                <a:ea typeface="Roboto"/>
                <a:cs typeface="Roboto"/>
                <a:sym typeface="Roboto"/>
              </a:endParaRPr>
            </a:p>
          </p:txBody>
        </p:sp>
        <p:sp>
          <p:nvSpPr>
            <p:cNvPr id="260" name="Google Shape;260;p14"/>
            <p:cNvSpPr txBox="1"/>
            <p:nvPr/>
          </p:nvSpPr>
          <p:spPr>
            <a:xfrm>
              <a:off x="1248162" y="2649515"/>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lt2"/>
                  </a:solidFill>
                  <a:latin typeface="Roboto"/>
                  <a:ea typeface="Roboto"/>
                  <a:cs typeface="Roboto"/>
                  <a:sym typeface="Roboto"/>
                </a:rPr>
                <a:t>Sprint 2</a:t>
              </a:r>
              <a:endParaRPr b="1" i="0" sz="1300" u="none" cap="none" strike="noStrike">
                <a:solidFill>
                  <a:schemeClr val="lt2"/>
                </a:solidFill>
                <a:latin typeface="Roboto"/>
                <a:ea typeface="Roboto"/>
                <a:cs typeface="Roboto"/>
                <a:sym typeface="Roboto"/>
              </a:endParaRPr>
            </a:p>
          </p:txBody>
        </p:sp>
        <p:sp>
          <p:nvSpPr>
            <p:cNvPr id="261" name="Google Shape;261;p14"/>
            <p:cNvSpPr txBox="1"/>
            <p:nvPr/>
          </p:nvSpPr>
          <p:spPr>
            <a:xfrm>
              <a:off x="1083128" y="2939615"/>
              <a:ext cx="1834800" cy="11541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Development and integration of features</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rgbClr val="FFD966"/>
                  </a:solidFill>
                  <a:latin typeface="Arial"/>
                  <a:ea typeface="Arial"/>
                  <a:cs typeface="Arial"/>
                  <a:sym typeface="Arial"/>
                </a:rPr>
                <a:t>Enhance context retention</a:t>
              </a:r>
              <a:r>
                <a:rPr b="0" i="0" lang="en" sz="800" u="none" cap="none" strike="noStrike">
                  <a:solidFill>
                    <a:schemeClr val="lt2"/>
                  </a:solidFill>
                  <a:latin typeface="Arial"/>
                  <a:ea typeface="Arial"/>
                  <a:cs typeface="Arial"/>
                  <a:sym typeface="Arial"/>
                </a:rPr>
                <a:t> and make NPC and player interactions better.</a:t>
              </a:r>
              <a:endParaRPr b="0" i="0" sz="800" u="none" cap="none" strike="noStrike">
                <a:solidFill>
                  <a:schemeClr val="lt2"/>
                </a:solidFill>
                <a:latin typeface="Arial"/>
                <a:ea typeface="Arial"/>
                <a:cs typeface="Arial"/>
                <a:sym typeface="Arial"/>
              </a:endParaRPr>
            </a:p>
          </p:txBody>
        </p:sp>
        <p:cxnSp>
          <p:nvCxnSpPr>
            <p:cNvPr id="262" name="Google Shape;262;p1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63" name="Google Shape;263;p1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64" name="Google Shape;264;p1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5" name="Google Shape;265;p14"/>
          <p:cNvSpPr txBox="1"/>
          <p:nvPr/>
        </p:nvSpPr>
        <p:spPr>
          <a:xfrm>
            <a:off x="755750" y="4372750"/>
            <a:ext cx="80184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en" sz="1200" u="none" cap="none" strike="noStrike">
                <a:solidFill>
                  <a:schemeClr val="lt2"/>
                </a:solidFill>
                <a:latin typeface="Arial"/>
                <a:ea typeface="Arial"/>
                <a:cs typeface="Arial"/>
                <a:sym typeface="Arial"/>
              </a:rPr>
              <a:t>We’ve established a semi-weekly </a:t>
            </a:r>
            <a:r>
              <a:rPr b="1" i="1" lang="en" sz="1200" u="none" cap="none" strike="noStrike">
                <a:solidFill>
                  <a:schemeClr val="lt2"/>
                </a:solidFill>
                <a:latin typeface="Arial"/>
                <a:ea typeface="Arial"/>
                <a:cs typeface="Arial"/>
                <a:sym typeface="Arial"/>
              </a:rPr>
              <a:t>cadence</a:t>
            </a:r>
            <a:r>
              <a:rPr b="0" i="1" lang="en" sz="1200" u="none" cap="none" strike="noStrike">
                <a:solidFill>
                  <a:schemeClr val="lt2"/>
                </a:solidFill>
                <a:latin typeface="Arial"/>
                <a:ea typeface="Arial"/>
                <a:cs typeface="Arial"/>
                <a:sym typeface="Arial"/>
              </a:rPr>
              <a:t> to review progress and plan next steps (unless otherwise required).</a:t>
            </a:r>
            <a:endParaRPr b="0" i="1" sz="1200" u="none" cap="none" strike="noStrike">
              <a:solidFill>
                <a:schemeClr val="l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0"/>
                                        <p:tgtEl>
                                          <p:spTgt spid="2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0"/>
                                        <p:tgtEl>
                                          <p:spTgt spid="2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e3f06523b9_0_3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t>Diagrams</a:t>
            </a:r>
            <a:endParaRPr sz="3000"/>
          </a:p>
        </p:txBody>
      </p:sp>
      <p:sp>
        <p:nvSpPr>
          <p:cNvPr id="271" name="Google Shape;271;g2e3f06523b9_0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2"/>
          <p:cNvPicPr preferRelativeResize="0"/>
          <p:nvPr/>
        </p:nvPicPr>
        <p:blipFill rotWithShape="1">
          <a:blip r:embed="rId3">
            <a:alphaModFix/>
          </a:blip>
          <a:srcRect b="0" l="0" r="0" t="0"/>
          <a:stretch/>
        </p:blipFill>
        <p:spPr>
          <a:xfrm>
            <a:off x="212037" y="84612"/>
            <a:ext cx="2340325" cy="4140562"/>
          </a:xfrm>
          <a:prstGeom prst="rect">
            <a:avLst/>
          </a:prstGeom>
          <a:noFill/>
          <a:ln>
            <a:noFill/>
          </a:ln>
          <a:effectLst>
            <a:reflection blurRad="0" dir="5400000" dist="95250" endA="0" endPos="17000" fadeDir="5400012" kx="0" rotWithShape="0" algn="bl" stPos="0" sy="-100000" ky="0"/>
          </a:effectLst>
        </p:spPr>
      </p:pic>
      <p:pic>
        <p:nvPicPr>
          <p:cNvPr id="66" name="Google Shape;66;p2"/>
          <p:cNvPicPr preferRelativeResize="0"/>
          <p:nvPr/>
        </p:nvPicPr>
        <p:blipFill rotWithShape="1">
          <a:blip r:embed="rId4">
            <a:alphaModFix/>
          </a:blip>
          <a:srcRect b="0" l="0" r="0" t="0"/>
          <a:stretch/>
        </p:blipFill>
        <p:spPr>
          <a:xfrm>
            <a:off x="2013113" y="236788"/>
            <a:ext cx="2340325" cy="4227675"/>
          </a:xfrm>
          <a:prstGeom prst="rect">
            <a:avLst/>
          </a:prstGeom>
          <a:noFill/>
          <a:ln>
            <a:noFill/>
          </a:ln>
          <a:effectLst>
            <a:reflection blurRad="0" dir="5400000" dist="95250" endA="0" endPos="17000" fadeDir="5400012" kx="0" rotWithShape="0" algn="bl" stPos="0" sy="-100000" ky="0"/>
          </a:effectLst>
        </p:spPr>
      </p:pic>
      <p:pic>
        <p:nvPicPr>
          <p:cNvPr id="67" name="Google Shape;67;p2"/>
          <p:cNvPicPr preferRelativeResize="0"/>
          <p:nvPr/>
        </p:nvPicPr>
        <p:blipFill rotWithShape="1">
          <a:blip r:embed="rId5">
            <a:alphaModFix/>
          </a:blip>
          <a:srcRect b="0" l="0" r="0" t="0"/>
          <a:stretch/>
        </p:blipFill>
        <p:spPr>
          <a:xfrm>
            <a:off x="3606938" y="84600"/>
            <a:ext cx="2074543" cy="4140574"/>
          </a:xfrm>
          <a:prstGeom prst="rect">
            <a:avLst/>
          </a:prstGeom>
          <a:noFill/>
          <a:ln>
            <a:noFill/>
          </a:ln>
          <a:effectLst>
            <a:reflection blurRad="0" dir="5400000" dist="95250" endA="0" endPos="17000" fadeDir="5400012" kx="0" rotWithShape="0" algn="bl" stPos="0" sy="-100000" ky="0"/>
          </a:effectLst>
        </p:spPr>
      </p:pic>
      <p:pic>
        <p:nvPicPr>
          <p:cNvPr id="68" name="Google Shape;68;p2"/>
          <p:cNvPicPr preferRelativeResize="0"/>
          <p:nvPr/>
        </p:nvPicPr>
        <p:blipFill rotWithShape="1">
          <a:blip r:embed="rId6">
            <a:alphaModFix/>
          </a:blip>
          <a:srcRect b="0" l="0" r="0" t="0"/>
          <a:stretch/>
        </p:blipFill>
        <p:spPr>
          <a:xfrm>
            <a:off x="5158211" y="235717"/>
            <a:ext cx="2340325" cy="4229532"/>
          </a:xfrm>
          <a:prstGeom prst="rect">
            <a:avLst/>
          </a:prstGeom>
          <a:noFill/>
          <a:ln>
            <a:noFill/>
          </a:ln>
          <a:effectLst>
            <a:reflection blurRad="0" dir="5400000" dist="95250" endA="0" endPos="17000" fadeDir="5400012" kx="0" rotWithShape="0" algn="bl" stPos="0" sy="-100000" ky="0"/>
          </a:effectLst>
        </p:spPr>
      </p:pic>
      <p:pic>
        <p:nvPicPr>
          <p:cNvPr id="69" name="Google Shape;69;p2"/>
          <p:cNvPicPr preferRelativeResize="0"/>
          <p:nvPr/>
        </p:nvPicPr>
        <p:blipFill rotWithShape="1">
          <a:blip r:embed="rId7">
            <a:alphaModFix/>
          </a:blip>
          <a:srcRect b="0" l="0" r="0" t="0"/>
          <a:stretch/>
        </p:blipFill>
        <p:spPr>
          <a:xfrm>
            <a:off x="6591638" y="92950"/>
            <a:ext cx="2340325" cy="4123884"/>
          </a:xfrm>
          <a:prstGeom prst="rect">
            <a:avLst/>
          </a:prstGeom>
          <a:noFill/>
          <a:ln>
            <a:noFill/>
          </a:ln>
          <a:effectLst>
            <a:reflection blurRad="0" dir="5400000" dist="95250" endA="0" endPos="17000" fadeDir="5400012" kx="0" rotWithShape="0" algn="bl" stPos="0" sy="-100000" ky="0"/>
          </a:effectLst>
        </p:spPr>
      </p:pic>
      <p:sp>
        <p:nvSpPr>
          <p:cNvPr id="70" name="Google Shape;70;p2"/>
          <p:cNvSpPr txBox="1"/>
          <p:nvPr/>
        </p:nvSpPr>
        <p:spPr>
          <a:xfrm>
            <a:off x="250888" y="2673800"/>
            <a:ext cx="1634100" cy="1036800"/>
          </a:xfrm>
          <a:prstGeom prst="rect">
            <a:avLst/>
          </a:prstGeom>
          <a:noFill/>
          <a:ln>
            <a:noFill/>
          </a:ln>
          <a:effectLst>
            <a:outerShdw blurRad="57150" rotWithShape="0" algn="bl" dir="5400000" dist="19050">
              <a:schemeClr val="lt1">
                <a:alpha val="49411"/>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Explore the world of Dragons</a:t>
            </a:r>
            <a:endParaRPr b="0" i="0" sz="1800" u="none" cap="none" strike="noStrike">
              <a:solidFill>
                <a:schemeClr val="lt1"/>
              </a:solidFill>
              <a:latin typeface="Arial"/>
              <a:ea typeface="Arial"/>
              <a:cs typeface="Arial"/>
              <a:sym typeface="Arial"/>
            </a:endParaRPr>
          </a:p>
        </p:txBody>
      </p:sp>
      <p:sp>
        <p:nvSpPr>
          <p:cNvPr id="71" name="Google Shape;71;p2"/>
          <p:cNvSpPr txBox="1"/>
          <p:nvPr/>
        </p:nvSpPr>
        <p:spPr>
          <a:xfrm>
            <a:off x="2014238" y="2079013"/>
            <a:ext cx="1634100" cy="1205400"/>
          </a:xfrm>
          <a:prstGeom prst="rect">
            <a:avLst/>
          </a:prstGeom>
          <a:noFill/>
          <a:ln>
            <a:noFill/>
          </a:ln>
          <a:effectLst>
            <a:outerShdw blurRad="57150" rotWithShape="0" algn="bl" dir="5400000" dist="19050">
              <a:schemeClr val="lt1">
                <a:alpha val="49411"/>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Or wander deep into the Dark Forest</a:t>
            </a:r>
            <a:endParaRPr b="0" i="0" sz="1800" u="none" cap="none" strike="noStrike">
              <a:solidFill>
                <a:schemeClr val="lt1"/>
              </a:solidFill>
              <a:latin typeface="Arial"/>
              <a:ea typeface="Arial"/>
              <a:cs typeface="Arial"/>
              <a:sym typeface="Arial"/>
            </a:endParaRPr>
          </a:p>
        </p:txBody>
      </p:sp>
      <p:sp>
        <p:nvSpPr>
          <p:cNvPr id="72" name="Google Shape;72;p2"/>
          <p:cNvSpPr txBox="1"/>
          <p:nvPr/>
        </p:nvSpPr>
        <p:spPr>
          <a:xfrm>
            <a:off x="3610325" y="247550"/>
            <a:ext cx="1634100" cy="1036800"/>
          </a:xfrm>
          <a:prstGeom prst="rect">
            <a:avLst/>
          </a:prstGeom>
          <a:noFill/>
          <a:ln>
            <a:noFill/>
          </a:ln>
          <a:effectLst>
            <a:outerShdw blurRad="57150" rotWithShape="0" algn="bl" dir="5400000" dist="19050">
              <a:schemeClr val="lt1">
                <a:alpha val="49411"/>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Encounter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the Lords</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of Evil</a:t>
            </a:r>
            <a:endParaRPr b="0" i="0" sz="1800" u="none" cap="none" strike="noStrike">
              <a:solidFill>
                <a:schemeClr val="lt1"/>
              </a:solidFill>
              <a:latin typeface="Arial"/>
              <a:ea typeface="Arial"/>
              <a:cs typeface="Arial"/>
              <a:sym typeface="Arial"/>
            </a:endParaRPr>
          </a:p>
        </p:txBody>
      </p:sp>
      <p:sp>
        <p:nvSpPr>
          <p:cNvPr id="73" name="Google Shape;73;p2"/>
          <p:cNvSpPr txBox="1"/>
          <p:nvPr/>
        </p:nvSpPr>
        <p:spPr>
          <a:xfrm>
            <a:off x="5158213" y="1411075"/>
            <a:ext cx="1028700" cy="1618500"/>
          </a:xfrm>
          <a:prstGeom prst="rect">
            <a:avLst/>
          </a:prstGeom>
          <a:noFill/>
          <a:ln>
            <a:noFill/>
          </a:ln>
          <a:effectLst>
            <a:outerShdw blurRad="57150" rotWithShape="0" algn="bl" dir="5400000" dist="19050">
              <a:schemeClr val="lt1">
                <a:alpha val="49411"/>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Or</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delve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into a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magical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world</a:t>
            </a:r>
            <a:endParaRPr b="0" i="0" sz="1800" u="none" cap="none" strike="noStrike">
              <a:solidFill>
                <a:schemeClr val="lt1"/>
              </a:solidFill>
              <a:latin typeface="Arial"/>
              <a:ea typeface="Arial"/>
              <a:cs typeface="Arial"/>
              <a:sym typeface="Arial"/>
            </a:endParaRPr>
          </a:p>
        </p:txBody>
      </p:sp>
      <p:sp>
        <p:nvSpPr>
          <p:cNvPr id="74" name="Google Shape;74;p2"/>
          <p:cNvSpPr txBox="1"/>
          <p:nvPr/>
        </p:nvSpPr>
        <p:spPr>
          <a:xfrm>
            <a:off x="6736063" y="299850"/>
            <a:ext cx="1191600" cy="2660700"/>
          </a:xfrm>
          <a:prstGeom prst="rect">
            <a:avLst/>
          </a:prstGeom>
          <a:noFill/>
          <a:ln>
            <a:noFill/>
          </a:ln>
          <a:effectLst>
            <a:outerShdw blurRad="57150" rotWithShape="0" algn="bl" dir="5400000" dist="19050">
              <a:schemeClr val="lt1">
                <a:alpha val="49411"/>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Roll the dice,</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Follow the story,</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See where your choices lead you.</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1000"/>
                                        <p:tgtEl>
                                          <p:spTgt spid="6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2000"/>
                                        <p:tgtEl>
                                          <p:spTgt spid="70"/>
                                        </p:tgtEl>
                                      </p:cBhvr>
                                    </p:animEffect>
                                  </p:childTnLst>
                                </p:cTn>
                              </p:par>
                              <p:par>
                                <p:cTn fill="hold" nodeType="withEffect" presetClass="entr" presetID="2" presetSubtype="4">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2000"/>
                                        <p:tgtEl>
                                          <p:spTgt spid="6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2000"/>
                                        <p:tgtEl>
                                          <p:spTgt spid="71"/>
                                        </p:tgtEl>
                                      </p:cBhvr>
                                    </p:animEffect>
                                  </p:childTnLst>
                                </p:cTn>
                              </p:par>
                              <p:par>
                                <p:cTn fill="hold" nodeType="withEffect" presetClass="entr" presetID="2" presetSubtype="1">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2000"/>
                                        <p:tgtEl>
                                          <p:spTgt spid="6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3000"/>
                                        <p:tgtEl>
                                          <p:spTgt spid="72"/>
                                        </p:tgtEl>
                                      </p:cBhvr>
                                    </p:animEffect>
                                  </p:childTnLst>
                                </p:cTn>
                              </p:par>
                              <p:par>
                                <p:cTn fill="hold" nodeType="withEffect" presetClass="entr" presetID="2" presetSubtype="4">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2000"/>
                                        <p:tgtEl>
                                          <p:spTgt spid="6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2000"/>
                                        <p:tgtEl>
                                          <p:spTgt spid="73"/>
                                        </p:tgtEl>
                                      </p:cBhvr>
                                    </p:animEffect>
                                  </p:childTnLst>
                                </p:cTn>
                              </p:par>
                              <p:par>
                                <p:cTn fill="hold" nodeType="withEffect" presetClass="entr" presetID="2" presetSubtype="1">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2000"/>
                                        <p:tgtEl>
                                          <p:spTgt spid="6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2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2000"/>
                                        <p:tgtEl>
                                          <p:spTgt spid="65"/>
                                        </p:tgtEl>
                                        <p:attrNameLst>
                                          <p:attrName>ppt_y</p:attrName>
                                        </p:attrNameLst>
                                      </p:cBhvr>
                                      <p:tavLst>
                                        <p:tav fmla="" tm="0">
                                          <p:val>
                                            <p:strVal val="#ppt_y"/>
                                          </p:val>
                                        </p:tav>
                                        <p:tav fmla="" tm="100000">
                                          <p:val>
                                            <p:strVal val="#ppt_y+1"/>
                                          </p:val>
                                        </p:tav>
                                      </p:tavLst>
                                    </p:anim>
                                    <p:set>
                                      <p:cBhvr>
                                        <p:cTn dur="1" fill="hold">
                                          <p:stCondLst>
                                            <p:cond delay="2000"/>
                                          </p:stCondLst>
                                        </p:cTn>
                                        <p:tgtEl>
                                          <p:spTgt spid="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0"/>
                                        </p:tgtEl>
                                      </p:cBhvr>
                                    </p:animEffect>
                                    <p:set>
                                      <p:cBhvr>
                                        <p:cTn dur="1" fill="hold">
                                          <p:stCondLst>
                                            <p:cond delay="1000"/>
                                          </p:stCondLst>
                                        </p:cTn>
                                        <p:tgtEl>
                                          <p:spTgt spid="70"/>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2000"/>
                                        <p:tgtEl>
                                          <p:spTgt spid="66"/>
                                        </p:tgtEl>
                                        <p:attrNameLst>
                                          <p:attrName>ppt_y</p:attrName>
                                        </p:attrNameLst>
                                      </p:cBhvr>
                                      <p:tavLst>
                                        <p:tav fmla="" tm="0">
                                          <p:val>
                                            <p:strVal val="#ppt_y"/>
                                          </p:val>
                                        </p:tav>
                                        <p:tav fmla="" tm="100000">
                                          <p:val>
                                            <p:strVal val="#ppt_y-1"/>
                                          </p:val>
                                        </p:tav>
                                      </p:tavLst>
                                    </p:anim>
                                    <p:set>
                                      <p:cBhvr>
                                        <p:cTn dur="1" fill="hold">
                                          <p:stCondLst>
                                            <p:cond delay="2000"/>
                                          </p:stCondLst>
                                        </p:cTn>
                                        <p:tgtEl>
                                          <p:spTgt spid="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1"/>
                                        </p:tgtEl>
                                      </p:cBhvr>
                                    </p:animEffect>
                                    <p:set>
                                      <p:cBhvr>
                                        <p:cTn dur="1" fill="hold">
                                          <p:stCondLst>
                                            <p:cond delay="1000"/>
                                          </p:stCondLst>
                                        </p:cTn>
                                        <p:tgtEl>
                                          <p:spTgt spid="71"/>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2000"/>
                                        <p:tgtEl>
                                          <p:spTgt spid="67"/>
                                        </p:tgtEl>
                                        <p:attrNameLst>
                                          <p:attrName>ppt_y</p:attrName>
                                        </p:attrNameLst>
                                      </p:cBhvr>
                                      <p:tavLst>
                                        <p:tav fmla="" tm="0">
                                          <p:val>
                                            <p:strVal val="#ppt_y"/>
                                          </p:val>
                                        </p:tav>
                                        <p:tav fmla="" tm="100000">
                                          <p:val>
                                            <p:strVal val="#ppt_y+1"/>
                                          </p:val>
                                        </p:tav>
                                      </p:tavLst>
                                    </p:anim>
                                    <p:set>
                                      <p:cBhvr>
                                        <p:cTn dur="1" fill="hold">
                                          <p:stCondLst>
                                            <p:cond delay="2000"/>
                                          </p:stCondLst>
                                        </p:cTn>
                                        <p:tgtEl>
                                          <p:spTgt spid="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2"/>
                                        </p:tgtEl>
                                      </p:cBhvr>
                                    </p:animEffect>
                                    <p:set>
                                      <p:cBhvr>
                                        <p:cTn dur="1" fill="hold">
                                          <p:stCondLst>
                                            <p:cond delay="1000"/>
                                          </p:stCondLst>
                                        </p:cTn>
                                        <p:tgtEl>
                                          <p:spTgt spid="72"/>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2000"/>
                                        <p:tgtEl>
                                          <p:spTgt spid="68"/>
                                        </p:tgtEl>
                                        <p:attrNameLst>
                                          <p:attrName>ppt_y</p:attrName>
                                        </p:attrNameLst>
                                      </p:cBhvr>
                                      <p:tavLst>
                                        <p:tav fmla="" tm="0">
                                          <p:val>
                                            <p:strVal val="#ppt_y"/>
                                          </p:val>
                                        </p:tav>
                                        <p:tav fmla="" tm="100000">
                                          <p:val>
                                            <p:strVal val="#ppt_y-1"/>
                                          </p:val>
                                        </p:tav>
                                      </p:tavLst>
                                    </p:anim>
                                    <p:set>
                                      <p:cBhvr>
                                        <p:cTn dur="1" fill="hold">
                                          <p:stCondLst>
                                            <p:cond delay="2000"/>
                                          </p:stCondLst>
                                        </p:cTn>
                                        <p:tgtEl>
                                          <p:spTgt spid="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3"/>
                                        </p:tgtEl>
                                      </p:cBhvr>
                                    </p:animEffect>
                                    <p:set>
                                      <p:cBhvr>
                                        <p:cTn dur="1" fill="hold">
                                          <p:stCondLst>
                                            <p:cond delay="1000"/>
                                          </p:stCondLst>
                                        </p:cTn>
                                        <p:tgtEl>
                                          <p:spTgt spid="73"/>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2000"/>
                                        <p:tgtEl>
                                          <p:spTgt spid="69"/>
                                        </p:tgtEl>
                                        <p:attrNameLst>
                                          <p:attrName>ppt_y</p:attrName>
                                        </p:attrNameLst>
                                      </p:cBhvr>
                                      <p:tavLst>
                                        <p:tav fmla="" tm="0">
                                          <p:val>
                                            <p:strVal val="#ppt_y"/>
                                          </p:val>
                                        </p:tav>
                                        <p:tav fmla="" tm="100000">
                                          <p:val>
                                            <p:strVal val="#ppt_y+1"/>
                                          </p:val>
                                        </p:tav>
                                      </p:tavLst>
                                    </p:anim>
                                    <p:set>
                                      <p:cBhvr>
                                        <p:cTn dur="1" fill="hold">
                                          <p:stCondLst>
                                            <p:cond delay="2000"/>
                                          </p:stCondLst>
                                        </p:cTn>
                                        <p:tgtEl>
                                          <p:spTgt spid="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
                                        </p:tgtEl>
                                      </p:cBhvr>
                                    </p:animEffect>
                                    <p:set>
                                      <p:cBhvr>
                                        <p:cTn dur="1" fill="hold">
                                          <p:stCondLst>
                                            <p:cond delay="1000"/>
                                          </p:stCondLst>
                                        </p:cTn>
                                        <p:tgtEl>
                                          <p:spTgt spid="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e3f06523b9_0_91"/>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Architecture </a:t>
            </a:r>
            <a:r>
              <a:rPr lang="en"/>
              <a:t>D</a:t>
            </a:r>
            <a:r>
              <a:rPr lang="en" sz="2500"/>
              <a:t>iagram</a:t>
            </a:r>
            <a:endParaRPr/>
          </a:p>
        </p:txBody>
      </p:sp>
      <p:sp>
        <p:nvSpPr>
          <p:cNvPr id="277" name="Google Shape;277;g2e3f06523b9_0_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g2e3f06523b9_0_91"/>
          <p:cNvPicPr preferRelativeResize="0"/>
          <p:nvPr/>
        </p:nvPicPr>
        <p:blipFill>
          <a:blip r:embed="rId3">
            <a:alphaModFix/>
          </a:blip>
          <a:stretch>
            <a:fillRect/>
          </a:stretch>
        </p:blipFill>
        <p:spPr>
          <a:xfrm>
            <a:off x="893963" y="787950"/>
            <a:ext cx="7356072" cy="3974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e3f06523b9_0_48"/>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ER - Diagram</a:t>
            </a:r>
            <a:endParaRPr sz="2500"/>
          </a:p>
        </p:txBody>
      </p:sp>
      <p:sp>
        <p:nvSpPr>
          <p:cNvPr id="284" name="Google Shape;284;g2e3f06523b9_0_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g2e3f06523b9_0_48" title="Sprint-1-ER-Diagram - final.png"/>
          <p:cNvPicPr preferRelativeResize="0"/>
          <p:nvPr/>
        </p:nvPicPr>
        <p:blipFill rotWithShape="1">
          <a:blip r:embed="rId3">
            <a:alphaModFix/>
          </a:blip>
          <a:srcRect b="5674" l="6829" r="6176" t="7429"/>
          <a:stretch/>
        </p:blipFill>
        <p:spPr>
          <a:xfrm>
            <a:off x="1637547" y="864150"/>
            <a:ext cx="5868904" cy="369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e3f06523b9_0_42"/>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Context Diagram</a:t>
            </a:r>
            <a:endParaRPr/>
          </a:p>
        </p:txBody>
      </p:sp>
      <p:sp>
        <p:nvSpPr>
          <p:cNvPr id="291" name="Google Shape;291;g2e3f06523b9_0_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2" name="Google Shape;292;g2e3f06523b9_0_42"/>
          <p:cNvPicPr preferRelativeResize="0"/>
          <p:nvPr/>
        </p:nvPicPr>
        <p:blipFill>
          <a:blip r:embed="rId3">
            <a:alphaModFix/>
          </a:blip>
          <a:stretch>
            <a:fillRect/>
          </a:stretch>
        </p:blipFill>
        <p:spPr>
          <a:xfrm>
            <a:off x="1789812" y="900500"/>
            <a:ext cx="5564376" cy="3704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3ef666298f_4_0"/>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Sequence Diagram</a:t>
            </a:r>
            <a:endParaRPr sz="2500"/>
          </a:p>
        </p:txBody>
      </p:sp>
      <p:sp>
        <p:nvSpPr>
          <p:cNvPr id="298" name="Google Shape;298;g33ef666298f_4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9" name="Google Shape;299;g33ef666298f_4_0" title="Quest Sequence Diagrams.drawio.png"/>
          <p:cNvPicPr preferRelativeResize="0"/>
          <p:nvPr/>
        </p:nvPicPr>
        <p:blipFill>
          <a:blip r:embed="rId3">
            <a:alphaModFix/>
          </a:blip>
          <a:stretch>
            <a:fillRect/>
          </a:stretch>
        </p:blipFill>
        <p:spPr>
          <a:xfrm>
            <a:off x="1876287" y="1324650"/>
            <a:ext cx="5391425" cy="9910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3ef666298f_1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g33ef666298f_1_0" title="Quest Sequence Diagrams.drawio.png"/>
          <p:cNvPicPr preferRelativeResize="0"/>
          <p:nvPr/>
        </p:nvPicPr>
        <p:blipFill>
          <a:blip r:embed="rId3">
            <a:alphaModFix/>
          </a:blip>
          <a:stretch>
            <a:fillRect/>
          </a:stretch>
        </p:blipFill>
        <p:spPr>
          <a:xfrm>
            <a:off x="1876287" y="-1875750"/>
            <a:ext cx="5391425" cy="9910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33ef666298f_1_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1" name="Google Shape;311;g33ef666298f_1_7" title="Quest Sequence Diagrams.drawio.png"/>
          <p:cNvPicPr preferRelativeResize="0"/>
          <p:nvPr/>
        </p:nvPicPr>
        <p:blipFill>
          <a:blip r:embed="rId3">
            <a:alphaModFix/>
          </a:blip>
          <a:stretch>
            <a:fillRect/>
          </a:stretch>
        </p:blipFill>
        <p:spPr>
          <a:xfrm>
            <a:off x="1876287" y="-4771350"/>
            <a:ext cx="5391425" cy="99100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e3f06523b9_0_20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Product Backlog</a:t>
            </a:r>
            <a:endParaRPr/>
          </a:p>
        </p:txBody>
      </p:sp>
      <p:sp>
        <p:nvSpPr>
          <p:cNvPr id="317" name="Google Shape;317;g2e3f06523b9_0_2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e3f06523b9_0_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g2e3f06523b9_0_54" title="Screenshot 2025-03-11 at 3.28.34 PM.png"/>
          <p:cNvPicPr preferRelativeResize="0"/>
          <p:nvPr/>
        </p:nvPicPr>
        <p:blipFill rotWithShape="1">
          <a:blip r:embed="rId3">
            <a:alphaModFix/>
          </a:blip>
          <a:srcRect b="0" l="0" r="11886" t="0"/>
          <a:stretch/>
        </p:blipFill>
        <p:spPr>
          <a:xfrm>
            <a:off x="853713" y="208425"/>
            <a:ext cx="7436585" cy="44548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e3f06523b9_0_1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9" name="Google Shape;329;g2e3f06523b9_0_180"/>
          <p:cNvPicPr preferRelativeResize="0"/>
          <p:nvPr/>
        </p:nvPicPr>
        <p:blipFill rotWithShape="1">
          <a:blip r:embed="rId3">
            <a:alphaModFix/>
          </a:blip>
          <a:srcRect b="0" l="0" r="11629" t="0"/>
          <a:stretch/>
        </p:blipFill>
        <p:spPr>
          <a:xfrm>
            <a:off x="808311" y="140975"/>
            <a:ext cx="7527376" cy="4601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e3f06523b9_0_2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g2e3f06523b9_0_210"/>
          <p:cNvPicPr preferRelativeResize="0"/>
          <p:nvPr/>
        </p:nvPicPr>
        <p:blipFill rotWithShape="1">
          <a:blip r:embed="rId3">
            <a:alphaModFix/>
          </a:blip>
          <a:srcRect b="0" l="0" r="11987" t="0"/>
          <a:stretch/>
        </p:blipFill>
        <p:spPr>
          <a:xfrm>
            <a:off x="781275" y="165275"/>
            <a:ext cx="7581450" cy="449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type="title"/>
          </p:nvPr>
        </p:nvSpPr>
        <p:spPr>
          <a:xfrm>
            <a:off x="267225" y="-63750"/>
            <a:ext cx="7982100" cy="6231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Agenda</a:t>
            </a:r>
            <a:endParaRPr/>
          </a:p>
        </p:txBody>
      </p:sp>
      <p:sp>
        <p:nvSpPr>
          <p:cNvPr id="80" name="Google Shape;80;p3"/>
          <p:cNvSpPr txBox="1"/>
          <p:nvPr>
            <p:ph idx="1" type="subTitle"/>
          </p:nvPr>
        </p:nvSpPr>
        <p:spPr>
          <a:xfrm>
            <a:off x="140025" y="451175"/>
            <a:ext cx="8802600" cy="4300500"/>
          </a:xfrm>
          <a:prstGeom prst="rect">
            <a:avLst/>
          </a:prstGeom>
          <a:noFill/>
          <a:ln>
            <a:noFill/>
          </a:ln>
        </p:spPr>
        <p:txBody>
          <a:bodyPr anchorCtr="0" anchor="t" bIns="91425" lIns="91425" spcFirstLastPara="1" rIns="91425" wrap="square" tIns="91425">
            <a:normAutofit fontScale="77500" lnSpcReduction="20000"/>
          </a:bodyPr>
          <a:lstStyle/>
          <a:p>
            <a:pPr indent="-317182" lvl="0" marL="457200" rtl="0" algn="l">
              <a:lnSpc>
                <a:spcPct val="150000"/>
              </a:lnSpc>
              <a:spcBef>
                <a:spcPts val="0"/>
              </a:spcBef>
              <a:spcAft>
                <a:spcPts val="0"/>
              </a:spcAft>
              <a:buSzPct val="100000"/>
              <a:buAutoNum type="arabicPeriod"/>
            </a:pPr>
            <a:r>
              <a:rPr lang="en"/>
              <a:t>Team Member Roles | </a:t>
            </a:r>
            <a:r>
              <a:rPr lang="en"/>
              <a:t>Improvements | </a:t>
            </a:r>
            <a:r>
              <a:rPr lang="en"/>
              <a:t>Responsibilities</a:t>
            </a:r>
            <a:endParaRPr/>
          </a:p>
          <a:p>
            <a:pPr indent="-317182" lvl="0" marL="457200" rtl="0" algn="l">
              <a:lnSpc>
                <a:spcPct val="150000"/>
              </a:lnSpc>
              <a:spcBef>
                <a:spcPts val="0"/>
              </a:spcBef>
              <a:spcAft>
                <a:spcPts val="0"/>
              </a:spcAft>
              <a:buSzPct val="100000"/>
              <a:buAutoNum type="arabicPeriod"/>
            </a:pPr>
            <a:r>
              <a:rPr lang="en"/>
              <a:t>Problem Statement | Project Description | </a:t>
            </a:r>
            <a:r>
              <a:rPr lang="en"/>
              <a:t>Team Working Agreement</a:t>
            </a:r>
            <a:endParaRPr/>
          </a:p>
          <a:p>
            <a:pPr indent="-317182" lvl="0" marL="457200" rtl="0" algn="l">
              <a:lnSpc>
                <a:spcPct val="150000"/>
              </a:lnSpc>
              <a:spcBef>
                <a:spcPts val="0"/>
              </a:spcBef>
              <a:spcAft>
                <a:spcPts val="0"/>
              </a:spcAft>
              <a:buSzPct val="100000"/>
              <a:buAutoNum type="arabicPeriod"/>
            </a:pPr>
            <a:r>
              <a:rPr lang="en"/>
              <a:t>User Personas | MVP | Project Design</a:t>
            </a:r>
            <a:endParaRPr/>
          </a:p>
          <a:p>
            <a:pPr indent="-317182" lvl="0" marL="457200" rtl="0" algn="l">
              <a:lnSpc>
                <a:spcPct val="150000"/>
              </a:lnSpc>
              <a:spcBef>
                <a:spcPts val="0"/>
              </a:spcBef>
              <a:spcAft>
                <a:spcPts val="0"/>
              </a:spcAft>
              <a:buSzPct val="100000"/>
              <a:buAutoNum type="arabicPeriod"/>
            </a:pPr>
            <a:r>
              <a:rPr lang="en"/>
              <a:t>Technologies | Algorithms | Diagrams</a:t>
            </a:r>
            <a:endParaRPr/>
          </a:p>
          <a:p>
            <a:pPr indent="-317182" lvl="0" marL="457200" rtl="0" algn="l">
              <a:lnSpc>
                <a:spcPct val="150000"/>
              </a:lnSpc>
              <a:spcBef>
                <a:spcPts val="0"/>
              </a:spcBef>
              <a:spcAft>
                <a:spcPts val="0"/>
              </a:spcAft>
              <a:buSzPct val="100000"/>
              <a:buAutoNum type="arabicPeriod"/>
            </a:pPr>
            <a:r>
              <a:rPr lang="en"/>
              <a:t>Product Backlog</a:t>
            </a:r>
            <a:endParaRPr/>
          </a:p>
          <a:p>
            <a:pPr indent="-317182" lvl="0" marL="457200" rtl="0" algn="l">
              <a:lnSpc>
                <a:spcPct val="150000"/>
              </a:lnSpc>
              <a:spcBef>
                <a:spcPts val="0"/>
              </a:spcBef>
              <a:spcAft>
                <a:spcPts val="0"/>
              </a:spcAft>
              <a:buSzPct val="100000"/>
              <a:buAutoNum type="arabicPeriod"/>
            </a:pPr>
            <a:r>
              <a:rPr lang="en"/>
              <a:t>Metrics</a:t>
            </a:r>
            <a:endParaRPr/>
          </a:p>
          <a:p>
            <a:pPr indent="-317182" lvl="0" marL="457200" rtl="0" algn="l">
              <a:lnSpc>
                <a:spcPct val="150000"/>
              </a:lnSpc>
              <a:spcBef>
                <a:spcPts val="0"/>
              </a:spcBef>
              <a:spcAft>
                <a:spcPts val="0"/>
              </a:spcAft>
              <a:buSzPct val="100000"/>
              <a:buAutoNum type="arabicPeriod"/>
            </a:pPr>
            <a:r>
              <a:rPr lang="en"/>
              <a:t>Sprint 1 </a:t>
            </a:r>
            <a:endParaRPr/>
          </a:p>
          <a:p>
            <a:pPr indent="-297146" lvl="0" marL="914400" rtl="0" algn="l">
              <a:lnSpc>
                <a:spcPct val="150000"/>
              </a:lnSpc>
              <a:spcBef>
                <a:spcPts val="0"/>
              </a:spcBef>
              <a:spcAft>
                <a:spcPts val="0"/>
              </a:spcAft>
              <a:buSzPct val="100000"/>
              <a:buChar char="●"/>
            </a:pPr>
            <a:r>
              <a:rPr lang="en" sz="1392"/>
              <a:t>User Stories</a:t>
            </a:r>
            <a:endParaRPr sz="1392"/>
          </a:p>
          <a:p>
            <a:pPr indent="-297146" lvl="0" marL="914400" rtl="0" algn="l">
              <a:lnSpc>
                <a:spcPct val="150000"/>
              </a:lnSpc>
              <a:spcBef>
                <a:spcPts val="0"/>
              </a:spcBef>
              <a:spcAft>
                <a:spcPts val="0"/>
              </a:spcAft>
              <a:buSzPct val="100000"/>
              <a:buChar char="●"/>
            </a:pPr>
            <a:r>
              <a:rPr lang="en" sz="1392"/>
              <a:t>Test Cases</a:t>
            </a:r>
            <a:endParaRPr sz="1392"/>
          </a:p>
          <a:p>
            <a:pPr indent="-297146" lvl="0" marL="914400" rtl="0" algn="l">
              <a:lnSpc>
                <a:spcPct val="150000"/>
              </a:lnSpc>
              <a:spcBef>
                <a:spcPts val="0"/>
              </a:spcBef>
              <a:spcAft>
                <a:spcPts val="0"/>
              </a:spcAft>
              <a:buSzPct val="100000"/>
              <a:buChar char="●"/>
            </a:pPr>
            <a:r>
              <a:rPr lang="en" sz="1392"/>
              <a:t>Stories Completed</a:t>
            </a:r>
            <a:endParaRPr sz="1392"/>
          </a:p>
          <a:p>
            <a:pPr indent="-297146" lvl="0" marL="914400" rtl="0" algn="l">
              <a:lnSpc>
                <a:spcPct val="150000"/>
              </a:lnSpc>
              <a:spcBef>
                <a:spcPts val="0"/>
              </a:spcBef>
              <a:spcAft>
                <a:spcPts val="0"/>
              </a:spcAft>
              <a:buSzPct val="100000"/>
              <a:buChar char="●"/>
            </a:pPr>
            <a:r>
              <a:rPr lang="en" sz="1392"/>
              <a:t>Stories Not Completed</a:t>
            </a:r>
            <a:endParaRPr sz="1392"/>
          </a:p>
          <a:p>
            <a:pPr indent="-317182" lvl="0" marL="457200" rtl="0" algn="l">
              <a:lnSpc>
                <a:spcPct val="150000"/>
              </a:lnSpc>
              <a:spcBef>
                <a:spcPts val="0"/>
              </a:spcBef>
              <a:spcAft>
                <a:spcPts val="0"/>
              </a:spcAft>
              <a:buSzPct val="100000"/>
              <a:buAutoNum type="arabicPeriod"/>
            </a:pPr>
            <a:r>
              <a:rPr lang="en"/>
              <a:t>Metrics</a:t>
            </a:r>
            <a:endParaRPr/>
          </a:p>
          <a:p>
            <a:pPr indent="-290115" lvl="0" marL="914400" rtl="0" algn="l">
              <a:lnSpc>
                <a:spcPct val="150000"/>
              </a:lnSpc>
              <a:spcBef>
                <a:spcPts val="0"/>
              </a:spcBef>
              <a:spcAft>
                <a:spcPts val="0"/>
              </a:spcAft>
              <a:buSzPct val="100000"/>
              <a:buChar char="●"/>
            </a:pPr>
            <a:r>
              <a:rPr lang="en" sz="1250"/>
              <a:t>Charts</a:t>
            </a:r>
            <a:endParaRPr sz="1250"/>
          </a:p>
          <a:p>
            <a:pPr indent="-317182" lvl="0" marL="457200" rtl="0" algn="l">
              <a:lnSpc>
                <a:spcPct val="150000"/>
              </a:lnSpc>
              <a:spcBef>
                <a:spcPts val="0"/>
              </a:spcBef>
              <a:spcAft>
                <a:spcPts val="0"/>
              </a:spcAft>
              <a:buSzPct val="100000"/>
              <a:buAutoNum type="arabicPeriod"/>
            </a:pPr>
            <a:r>
              <a:rPr lang="en"/>
              <a:t>Retrospective</a:t>
            </a:r>
            <a:endParaRPr/>
          </a:p>
          <a:p>
            <a:pPr indent="-317182" lvl="0" marL="457200" rtl="0" algn="l">
              <a:lnSpc>
                <a:spcPct val="150000"/>
              </a:lnSpc>
              <a:spcBef>
                <a:spcPts val="0"/>
              </a:spcBef>
              <a:spcAft>
                <a:spcPts val="0"/>
              </a:spcAft>
              <a:buSzPct val="100000"/>
              <a:buAutoNum type="arabicPeriod"/>
            </a:pPr>
            <a:r>
              <a:rPr lang="en"/>
              <a:t>Sprint 2 </a:t>
            </a:r>
            <a:endParaRPr/>
          </a:p>
          <a:p>
            <a:pPr indent="-317182" lvl="0" marL="457200" rtl="0" algn="l">
              <a:lnSpc>
                <a:spcPct val="150000"/>
              </a:lnSpc>
              <a:spcBef>
                <a:spcPts val="0"/>
              </a:spcBef>
              <a:spcAft>
                <a:spcPts val="0"/>
              </a:spcAft>
              <a:buSzPct val="100000"/>
              <a:buAutoNum type="arabicPeriod"/>
            </a:pPr>
            <a:r>
              <a:rPr lang="en"/>
              <a:t>Project Demo</a:t>
            </a:r>
            <a:endParaRPr/>
          </a:p>
        </p:txBody>
      </p:sp>
      <p:sp>
        <p:nvSpPr>
          <p:cNvPr id="81" name="Google Shape;8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3ef666298f_6_3"/>
          <p:cNvSpPr txBox="1"/>
          <p:nvPr>
            <p:ph type="title"/>
          </p:nvPr>
        </p:nvSpPr>
        <p:spPr>
          <a:xfrm>
            <a:off x="311700" y="73950"/>
            <a:ext cx="8520600" cy="495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Product Backlog Overview</a:t>
            </a:r>
            <a:endParaRPr/>
          </a:p>
        </p:txBody>
      </p:sp>
      <p:sp>
        <p:nvSpPr>
          <p:cNvPr id="341" name="Google Shape;341;g33ef666298f_6_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42" name="Google Shape;342;g33ef666298f_6_3" title="Screenshot 2025-03-11 at 3.34.33 PM.png"/>
          <p:cNvPicPr preferRelativeResize="0"/>
          <p:nvPr/>
        </p:nvPicPr>
        <p:blipFill rotWithShape="1">
          <a:blip r:embed="rId3">
            <a:alphaModFix/>
          </a:blip>
          <a:srcRect b="1029" l="0" r="0" t="0"/>
          <a:stretch/>
        </p:blipFill>
        <p:spPr>
          <a:xfrm>
            <a:off x="311700" y="641925"/>
            <a:ext cx="8520602" cy="3948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e3f06523b9_0_2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SPRINT 1</a:t>
            </a:r>
            <a:endParaRPr/>
          </a:p>
        </p:txBody>
      </p:sp>
      <p:sp>
        <p:nvSpPr>
          <p:cNvPr id="348" name="Google Shape;348;g2e3f06523b9_0_2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e3f06523b9_0_60"/>
          <p:cNvSpPr txBox="1"/>
          <p:nvPr>
            <p:ph type="title"/>
          </p:nvPr>
        </p:nvSpPr>
        <p:spPr>
          <a:xfrm>
            <a:off x="267225" y="54375"/>
            <a:ext cx="7982100" cy="536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500"/>
              <a:t>Sprint 1</a:t>
            </a:r>
            <a:r>
              <a:rPr lang="en" sz="2500"/>
              <a:t> Backlog</a:t>
            </a:r>
            <a:endParaRPr sz="2500"/>
          </a:p>
        </p:txBody>
      </p:sp>
      <p:sp>
        <p:nvSpPr>
          <p:cNvPr id="354" name="Google Shape;354;g2e3f06523b9_0_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5" name="Google Shape;355;g2e3f06523b9_0_60"/>
          <p:cNvPicPr preferRelativeResize="0"/>
          <p:nvPr/>
        </p:nvPicPr>
        <p:blipFill>
          <a:blip r:embed="rId3">
            <a:alphaModFix/>
          </a:blip>
          <a:stretch>
            <a:fillRect/>
          </a:stretch>
        </p:blipFill>
        <p:spPr>
          <a:xfrm>
            <a:off x="452525" y="591075"/>
            <a:ext cx="8238950" cy="4147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e3fea08593_0_0"/>
          <p:cNvSpPr txBox="1"/>
          <p:nvPr>
            <p:ph type="title"/>
          </p:nvPr>
        </p:nvSpPr>
        <p:spPr>
          <a:xfrm>
            <a:off x="267225" y="75125"/>
            <a:ext cx="7982100" cy="459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500"/>
              <a:t>Sprint 1 Backlog: Test Cases</a:t>
            </a:r>
            <a:endParaRPr sz="2500"/>
          </a:p>
        </p:txBody>
      </p:sp>
      <p:sp>
        <p:nvSpPr>
          <p:cNvPr id="361" name="Google Shape;361;g2e3fea08593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2" name="Google Shape;362;g2e3fea08593_0_0"/>
          <p:cNvSpPr txBox="1"/>
          <p:nvPr>
            <p:ph idx="1" type="subTitle"/>
          </p:nvPr>
        </p:nvSpPr>
        <p:spPr>
          <a:xfrm>
            <a:off x="308725" y="465600"/>
            <a:ext cx="8430600" cy="623400"/>
          </a:xfrm>
          <a:prstGeom prst="rect">
            <a:avLst/>
          </a:prstGeom>
        </p:spPr>
        <p:txBody>
          <a:bodyPr anchorCtr="0" anchor="t" bIns="91425" lIns="91425" spcFirstLastPara="1" rIns="91425" wrap="square" tIns="91425">
            <a:normAutofit/>
          </a:bodyPr>
          <a:lstStyle/>
          <a:p>
            <a:pPr indent="-317500" lvl="0" marL="457200" rtl="0" algn="l">
              <a:lnSpc>
                <a:spcPct val="95000"/>
              </a:lnSpc>
              <a:spcBef>
                <a:spcPts val="0"/>
              </a:spcBef>
              <a:spcAft>
                <a:spcPts val="0"/>
              </a:spcAft>
              <a:buClr>
                <a:schemeClr val="lt1"/>
              </a:buClr>
              <a:buSzPts val="1400"/>
              <a:buChar char="●"/>
            </a:pPr>
            <a:r>
              <a:rPr i="1" lang="en" sz="1400">
                <a:solidFill>
                  <a:schemeClr val="lt1"/>
                </a:solidFill>
              </a:rPr>
              <a:t>US_10: As a user i want to experience an interactive novel where my choices dynamically shape the story</a:t>
            </a:r>
            <a:endParaRPr i="1" sz="1400">
              <a:solidFill>
                <a:schemeClr val="lt1"/>
              </a:solidFill>
            </a:endParaRPr>
          </a:p>
        </p:txBody>
      </p:sp>
      <p:pic>
        <p:nvPicPr>
          <p:cNvPr id="363" name="Google Shape;363;g2e3fea08593_0_0"/>
          <p:cNvPicPr preferRelativeResize="0"/>
          <p:nvPr/>
        </p:nvPicPr>
        <p:blipFill rotWithShape="1">
          <a:blip r:embed="rId3">
            <a:alphaModFix/>
          </a:blip>
          <a:srcRect b="0" l="0" r="0" t="2723"/>
          <a:stretch/>
        </p:blipFill>
        <p:spPr>
          <a:xfrm>
            <a:off x="2236288" y="2722375"/>
            <a:ext cx="4043963" cy="2240600"/>
          </a:xfrm>
          <a:prstGeom prst="rect">
            <a:avLst/>
          </a:prstGeom>
          <a:noFill/>
          <a:ln>
            <a:noFill/>
          </a:ln>
        </p:spPr>
      </p:pic>
      <p:pic>
        <p:nvPicPr>
          <p:cNvPr id="364" name="Google Shape;364;g2e3fea08593_0_0"/>
          <p:cNvPicPr preferRelativeResize="0"/>
          <p:nvPr/>
        </p:nvPicPr>
        <p:blipFill>
          <a:blip r:embed="rId4">
            <a:alphaModFix/>
          </a:blip>
          <a:stretch>
            <a:fillRect/>
          </a:stretch>
        </p:blipFill>
        <p:spPr>
          <a:xfrm>
            <a:off x="954575" y="987225"/>
            <a:ext cx="6607393" cy="1244800"/>
          </a:xfrm>
          <a:prstGeom prst="rect">
            <a:avLst/>
          </a:prstGeom>
          <a:noFill/>
          <a:ln>
            <a:noFill/>
          </a:ln>
        </p:spPr>
      </p:pic>
      <p:sp>
        <p:nvSpPr>
          <p:cNvPr id="365" name="Google Shape;365;g2e3fea08593_0_0"/>
          <p:cNvSpPr txBox="1"/>
          <p:nvPr/>
        </p:nvSpPr>
        <p:spPr>
          <a:xfrm>
            <a:off x="308725" y="2280400"/>
            <a:ext cx="7269300" cy="393600"/>
          </a:xfrm>
          <a:prstGeom prst="rect">
            <a:avLst/>
          </a:prstGeom>
          <a:noFill/>
          <a:ln>
            <a:noFill/>
          </a:ln>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Clr>
                <a:schemeClr val="lt1"/>
              </a:buClr>
              <a:buSzPts val="1400"/>
              <a:buChar char="●"/>
            </a:pPr>
            <a:r>
              <a:rPr i="1" lang="en">
                <a:solidFill>
                  <a:schemeClr val="lt1"/>
                </a:solidFill>
              </a:rPr>
              <a:t>TC_10_04</a:t>
            </a:r>
            <a:r>
              <a:rPr i="1" lang="en">
                <a:solidFill>
                  <a:schemeClr val="lt1"/>
                </a:solidFill>
              </a:rPr>
              <a:t>: Maintaining the story structure</a:t>
            </a:r>
            <a:endParaRPr sz="1800">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3ef666298f_4_22"/>
          <p:cNvSpPr txBox="1"/>
          <p:nvPr>
            <p:ph type="title"/>
          </p:nvPr>
        </p:nvSpPr>
        <p:spPr>
          <a:xfrm>
            <a:off x="267225" y="75125"/>
            <a:ext cx="7982100" cy="459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500"/>
              <a:t>Sprint 1 Backlog: Test Cases</a:t>
            </a:r>
            <a:endParaRPr sz="2500"/>
          </a:p>
        </p:txBody>
      </p:sp>
      <p:sp>
        <p:nvSpPr>
          <p:cNvPr id="371" name="Google Shape;371;g33ef666298f_4_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g33ef666298f_4_22"/>
          <p:cNvSpPr txBox="1"/>
          <p:nvPr>
            <p:ph idx="1" type="subTitle"/>
          </p:nvPr>
        </p:nvSpPr>
        <p:spPr>
          <a:xfrm>
            <a:off x="267225" y="665875"/>
            <a:ext cx="8430600" cy="522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Char char="●"/>
            </a:pPr>
            <a:r>
              <a:rPr i="1" lang="en" sz="1500">
                <a:solidFill>
                  <a:schemeClr val="lt1"/>
                </a:solidFill>
              </a:rPr>
              <a:t>US_12: As a user, I expect the AI to introduce unexpected but logical story developments.</a:t>
            </a:r>
            <a:endParaRPr i="1" sz="1500">
              <a:solidFill>
                <a:schemeClr val="lt1"/>
              </a:solidFill>
            </a:endParaRPr>
          </a:p>
        </p:txBody>
      </p:sp>
      <p:pic>
        <p:nvPicPr>
          <p:cNvPr id="373" name="Google Shape;373;g33ef666298f_4_22" title="Screenshot 2025-03-10 at 4.12.17 PM.png"/>
          <p:cNvPicPr preferRelativeResize="0"/>
          <p:nvPr/>
        </p:nvPicPr>
        <p:blipFill>
          <a:blip r:embed="rId3">
            <a:alphaModFix/>
          </a:blip>
          <a:stretch>
            <a:fillRect/>
          </a:stretch>
        </p:blipFill>
        <p:spPr>
          <a:xfrm>
            <a:off x="411975" y="1121775"/>
            <a:ext cx="8320051" cy="1698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e3f9ae7ab8_2_45"/>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Sprint 1 Backlog: Test Cases</a:t>
            </a:r>
            <a:endParaRPr sz="2500"/>
          </a:p>
        </p:txBody>
      </p:sp>
      <p:sp>
        <p:nvSpPr>
          <p:cNvPr id="379" name="Google Shape;379;g2e3f9ae7ab8_2_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0" name="Google Shape;380;g2e3f9ae7ab8_2_45"/>
          <p:cNvSpPr txBox="1"/>
          <p:nvPr>
            <p:ph idx="1" type="subTitle"/>
          </p:nvPr>
        </p:nvSpPr>
        <p:spPr>
          <a:xfrm>
            <a:off x="267225" y="929550"/>
            <a:ext cx="8430600" cy="867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Char char="●"/>
            </a:pPr>
            <a:r>
              <a:rPr i="1" lang="en" sz="1500">
                <a:solidFill>
                  <a:schemeClr val="lt1"/>
                </a:solidFill>
              </a:rPr>
              <a:t>US_19</a:t>
            </a:r>
            <a:r>
              <a:rPr i="1" lang="en" sz="1500">
                <a:solidFill>
                  <a:schemeClr val="lt1"/>
                </a:solidFill>
              </a:rPr>
              <a:t>: </a:t>
            </a:r>
            <a:r>
              <a:rPr i="1" lang="en" sz="1500">
                <a:solidFill>
                  <a:schemeClr val="lt1"/>
                </a:solidFill>
              </a:rPr>
              <a:t>As a user, I want to read the created story</a:t>
            </a:r>
            <a:endParaRPr i="1" sz="1500">
              <a:solidFill>
                <a:schemeClr val="lt1"/>
              </a:solidFill>
            </a:endParaRPr>
          </a:p>
        </p:txBody>
      </p:sp>
      <p:pic>
        <p:nvPicPr>
          <p:cNvPr id="381" name="Google Shape;381;g2e3f9ae7ab8_2_45" title="Screenshot 2025-03-10 at 4.12.59 PM.png"/>
          <p:cNvPicPr preferRelativeResize="0"/>
          <p:nvPr/>
        </p:nvPicPr>
        <p:blipFill>
          <a:blip r:embed="rId3">
            <a:alphaModFix/>
          </a:blip>
          <a:stretch>
            <a:fillRect/>
          </a:stretch>
        </p:blipFill>
        <p:spPr>
          <a:xfrm>
            <a:off x="181950" y="1445275"/>
            <a:ext cx="8839204" cy="225296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e3f06523b9_0_72"/>
          <p:cNvSpPr txBox="1"/>
          <p:nvPr>
            <p:ph type="title"/>
          </p:nvPr>
        </p:nvSpPr>
        <p:spPr>
          <a:xfrm>
            <a:off x="267225" y="88650"/>
            <a:ext cx="798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150"/>
              <a:t>Sprint 1 </a:t>
            </a:r>
            <a:r>
              <a:rPr lang="en" sz="2150"/>
              <a:t>Backlog: Test Cases</a:t>
            </a:r>
            <a:endParaRPr sz="2150"/>
          </a:p>
        </p:txBody>
      </p:sp>
      <p:sp>
        <p:nvSpPr>
          <p:cNvPr id="387" name="Google Shape;387;g2e3f06523b9_0_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8" name="Google Shape;388;g2e3f06523b9_0_72"/>
          <p:cNvPicPr preferRelativeResize="0"/>
          <p:nvPr/>
        </p:nvPicPr>
        <p:blipFill>
          <a:blip r:embed="rId3">
            <a:alphaModFix/>
          </a:blip>
          <a:stretch>
            <a:fillRect/>
          </a:stretch>
        </p:blipFill>
        <p:spPr>
          <a:xfrm>
            <a:off x="611788" y="971399"/>
            <a:ext cx="7999826" cy="1992138"/>
          </a:xfrm>
          <a:prstGeom prst="rect">
            <a:avLst/>
          </a:prstGeom>
          <a:noFill/>
          <a:ln>
            <a:noFill/>
          </a:ln>
        </p:spPr>
      </p:pic>
      <p:sp>
        <p:nvSpPr>
          <p:cNvPr id="389" name="Google Shape;389;g2e3f06523b9_0_72"/>
          <p:cNvSpPr txBox="1"/>
          <p:nvPr>
            <p:ph idx="1" type="subTitle"/>
          </p:nvPr>
        </p:nvSpPr>
        <p:spPr>
          <a:xfrm>
            <a:off x="267225" y="379875"/>
            <a:ext cx="8430600" cy="663000"/>
          </a:xfrm>
          <a:prstGeom prst="rect">
            <a:avLst/>
          </a:prstGeom>
        </p:spPr>
        <p:txBody>
          <a:bodyPr anchorCtr="0" anchor="t" bIns="91425" lIns="91425" spcFirstLastPara="1" rIns="91425" wrap="square" tIns="91425">
            <a:normAutofit/>
          </a:bodyPr>
          <a:lstStyle/>
          <a:p>
            <a:pPr indent="-317500" lvl="0" marL="457200" rtl="0" algn="l">
              <a:lnSpc>
                <a:spcPct val="105000"/>
              </a:lnSpc>
              <a:spcBef>
                <a:spcPts val="0"/>
              </a:spcBef>
              <a:spcAft>
                <a:spcPts val="0"/>
              </a:spcAft>
              <a:buClr>
                <a:schemeClr val="lt1"/>
              </a:buClr>
              <a:buSzPts val="1400"/>
              <a:buChar char="●"/>
            </a:pPr>
            <a:r>
              <a:rPr i="1" lang="en" sz="1400">
                <a:solidFill>
                  <a:schemeClr val="lt1"/>
                </a:solidFill>
              </a:rPr>
              <a:t>US_01: As a user, I want to an option to select a story with a theme, so that i </a:t>
            </a:r>
            <a:r>
              <a:rPr i="1" lang="en" sz="1400">
                <a:solidFill>
                  <a:schemeClr val="lt1"/>
                </a:solidFill>
              </a:rPr>
              <a:t>don't</a:t>
            </a:r>
            <a:r>
              <a:rPr i="1" lang="en" sz="1400">
                <a:solidFill>
                  <a:schemeClr val="lt1"/>
                </a:solidFill>
              </a:rPr>
              <a:t> have to come up with a new one</a:t>
            </a:r>
            <a:endParaRPr i="1" sz="1400">
              <a:solidFill>
                <a:schemeClr val="lt1"/>
              </a:solidFill>
            </a:endParaRPr>
          </a:p>
        </p:txBody>
      </p:sp>
      <p:sp>
        <p:nvSpPr>
          <p:cNvPr id="390" name="Google Shape;390;g2e3f06523b9_0_72"/>
          <p:cNvSpPr txBox="1"/>
          <p:nvPr>
            <p:ph idx="1" type="subTitle"/>
          </p:nvPr>
        </p:nvSpPr>
        <p:spPr>
          <a:xfrm>
            <a:off x="267225" y="3037875"/>
            <a:ext cx="8430600" cy="459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Char char="●"/>
            </a:pPr>
            <a:r>
              <a:rPr i="1" lang="en" sz="1400">
                <a:solidFill>
                  <a:schemeClr val="lt1"/>
                </a:solidFill>
              </a:rPr>
              <a:t>US_03: As a user, I want to describe the character I will be playing in the story to the app</a:t>
            </a:r>
            <a:endParaRPr i="1" sz="1400">
              <a:solidFill>
                <a:schemeClr val="lt1"/>
              </a:solidFill>
            </a:endParaRPr>
          </a:p>
        </p:txBody>
      </p:sp>
      <p:pic>
        <p:nvPicPr>
          <p:cNvPr id="391" name="Google Shape;391;g2e3f06523b9_0_72" title="Screenshot 2025-03-11 at 6.21.06 PM.png"/>
          <p:cNvPicPr preferRelativeResize="0"/>
          <p:nvPr/>
        </p:nvPicPr>
        <p:blipFill>
          <a:blip r:embed="rId4">
            <a:alphaModFix/>
          </a:blip>
          <a:stretch>
            <a:fillRect/>
          </a:stretch>
        </p:blipFill>
        <p:spPr>
          <a:xfrm>
            <a:off x="620675" y="3337175"/>
            <a:ext cx="7982100" cy="1242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33ee4ef8808_2_25"/>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Sprint 1 Backlog: Stories Completed</a:t>
            </a:r>
            <a:endParaRPr sz="2500"/>
          </a:p>
        </p:txBody>
      </p:sp>
      <p:sp>
        <p:nvSpPr>
          <p:cNvPr id="397" name="Google Shape;397;g33ee4ef8808_2_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98" name="Google Shape;398;g33ee4ef8808_2_25"/>
          <p:cNvGrpSpPr/>
          <p:nvPr/>
        </p:nvGrpSpPr>
        <p:grpSpPr>
          <a:xfrm>
            <a:off x="780901" y="858362"/>
            <a:ext cx="7618482" cy="3895344"/>
            <a:chOff x="620350" y="858425"/>
            <a:chExt cx="7778724" cy="4112049"/>
          </a:xfrm>
        </p:grpSpPr>
        <p:pic>
          <p:nvPicPr>
            <p:cNvPr id="399" name="Google Shape;399;g33ee4ef8808_2_25" title="Screenshot 2025-03-10 at 4.48.19 PM.png"/>
            <p:cNvPicPr preferRelativeResize="0"/>
            <p:nvPr/>
          </p:nvPicPr>
          <p:blipFill>
            <a:blip r:embed="rId3">
              <a:alphaModFix/>
            </a:blip>
            <a:stretch>
              <a:fillRect/>
            </a:stretch>
          </p:blipFill>
          <p:spPr>
            <a:xfrm>
              <a:off x="620350" y="1085200"/>
              <a:ext cx="7778719" cy="3885274"/>
            </a:xfrm>
            <a:prstGeom prst="rect">
              <a:avLst/>
            </a:prstGeom>
            <a:noFill/>
            <a:ln>
              <a:noFill/>
            </a:ln>
          </p:spPr>
        </p:pic>
        <p:pic>
          <p:nvPicPr>
            <p:cNvPr id="400" name="Google Shape;400;g33ee4ef8808_2_25" title="Screenshot 2025-03-10 at 4.28.32 PM.png"/>
            <p:cNvPicPr preferRelativeResize="0"/>
            <p:nvPr/>
          </p:nvPicPr>
          <p:blipFill rotWithShape="1">
            <a:blip r:embed="rId4">
              <a:alphaModFix/>
            </a:blip>
            <a:srcRect b="94403" l="0" r="0" t="0"/>
            <a:stretch/>
          </p:blipFill>
          <p:spPr>
            <a:xfrm>
              <a:off x="620350" y="858425"/>
              <a:ext cx="7778724" cy="226774"/>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e3f06523b9_0_78"/>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Sprint 1 Backlog: Stories Completed</a:t>
            </a:r>
            <a:endParaRPr sz="2500"/>
          </a:p>
        </p:txBody>
      </p:sp>
      <p:sp>
        <p:nvSpPr>
          <p:cNvPr id="406" name="Google Shape;406;g2e3f06523b9_0_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7" name="Google Shape;407;g2e3f06523b9_0_78" title="Screenshot 2025-03-11 at 7.44.14 PM.png"/>
          <p:cNvPicPr preferRelativeResize="0"/>
          <p:nvPr/>
        </p:nvPicPr>
        <p:blipFill>
          <a:blip r:embed="rId3">
            <a:alphaModFix/>
          </a:blip>
          <a:stretch>
            <a:fillRect/>
          </a:stretch>
        </p:blipFill>
        <p:spPr>
          <a:xfrm>
            <a:off x="577950" y="1016550"/>
            <a:ext cx="7988096" cy="34942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e3f06523b9_0_98"/>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Metrics:</a:t>
            </a:r>
            <a:r>
              <a:rPr lang="en"/>
              <a:t> Sprint 1</a:t>
            </a:r>
            <a:endParaRPr sz="2500"/>
          </a:p>
        </p:txBody>
      </p:sp>
      <p:sp>
        <p:nvSpPr>
          <p:cNvPr id="413" name="Google Shape;413;g2e3f06523b9_0_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414" name="Google Shape;414;g2e3f06523b9_0_98"/>
          <p:cNvGraphicFramePr/>
          <p:nvPr/>
        </p:nvGraphicFramePr>
        <p:xfrm>
          <a:off x="433100" y="864150"/>
          <a:ext cx="3000000" cy="3000000"/>
        </p:xfrm>
        <a:graphic>
          <a:graphicData uri="http://schemas.openxmlformats.org/drawingml/2006/table">
            <a:tbl>
              <a:tblPr>
                <a:noFill/>
                <a:tableStyleId>{6FB442F7-D0C0-4BEE-8887-CD0EE5E87C8E}</a:tableStyleId>
              </a:tblPr>
              <a:tblGrid>
                <a:gridCol w="876900"/>
                <a:gridCol w="3262000"/>
                <a:gridCol w="1986475"/>
                <a:gridCol w="2152425"/>
              </a:tblGrid>
              <a:tr h="477975">
                <a:tc>
                  <a:txBody>
                    <a:bodyPr/>
                    <a:lstStyle/>
                    <a:p>
                      <a:pPr indent="0" lvl="0" marL="0" rtl="0" algn="ctr">
                        <a:spcBef>
                          <a:spcPts val="0"/>
                        </a:spcBef>
                        <a:spcAft>
                          <a:spcPts val="0"/>
                        </a:spcAft>
                        <a:buNone/>
                      </a:pPr>
                      <a:r>
                        <a:rPr lang="en" sz="1300">
                          <a:solidFill>
                            <a:schemeClr val="accent6"/>
                          </a:solidFill>
                        </a:rPr>
                        <a:t>Story ID</a:t>
                      </a:r>
                      <a:endParaRPr sz="1300">
                        <a:solidFill>
                          <a:schemeClr val="accent6"/>
                        </a:solidFill>
                      </a:endParaRPr>
                    </a:p>
                  </a:txBody>
                  <a:tcPr marT="91425" marB="0" marR="91425" marL="91425"/>
                </a:tc>
                <a:tc>
                  <a:txBody>
                    <a:bodyPr/>
                    <a:lstStyle/>
                    <a:p>
                      <a:pPr indent="0" lvl="0" marL="0" rtl="0" algn="ctr">
                        <a:spcBef>
                          <a:spcPts val="0"/>
                        </a:spcBef>
                        <a:spcAft>
                          <a:spcPts val="0"/>
                        </a:spcAft>
                        <a:buClr>
                          <a:schemeClr val="dk1"/>
                        </a:buClr>
                        <a:buSzPts val="1100"/>
                        <a:buFont typeface="Arial"/>
                        <a:buNone/>
                      </a:pPr>
                      <a:r>
                        <a:rPr lang="en" sz="1300">
                          <a:solidFill>
                            <a:schemeClr val="accent6"/>
                          </a:solidFill>
                        </a:rPr>
                        <a:t>Story description</a:t>
                      </a:r>
                      <a:endParaRPr sz="1300">
                        <a:solidFill>
                          <a:schemeClr val="accent6"/>
                        </a:solidFill>
                      </a:endParaRPr>
                    </a:p>
                    <a:p>
                      <a:pPr indent="0" lvl="0" marL="0" rtl="0" algn="l">
                        <a:spcBef>
                          <a:spcPts val="0"/>
                        </a:spcBef>
                        <a:spcAft>
                          <a:spcPts val="0"/>
                        </a:spcAft>
                        <a:buNone/>
                      </a:pPr>
                      <a:r>
                        <a:t/>
                      </a:r>
                      <a:endParaRPr sz="700"/>
                    </a:p>
                  </a:txBody>
                  <a:tcPr marT="91425" marB="0" marR="91425" marL="91425"/>
                </a:tc>
                <a:tc>
                  <a:txBody>
                    <a:bodyPr/>
                    <a:lstStyle/>
                    <a:p>
                      <a:pPr indent="0" lvl="0" marL="0" rtl="0" algn="ctr">
                        <a:spcBef>
                          <a:spcPts val="0"/>
                        </a:spcBef>
                        <a:spcAft>
                          <a:spcPts val="0"/>
                        </a:spcAft>
                        <a:buNone/>
                      </a:pPr>
                      <a:r>
                        <a:rPr lang="en" sz="1300">
                          <a:solidFill>
                            <a:schemeClr val="accent6"/>
                          </a:solidFill>
                        </a:rPr>
                        <a:t>Story points estimated</a:t>
                      </a:r>
                      <a:endParaRPr sz="1300">
                        <a:solidFill>
                          <a:schemeClr val="accent6"/>
                        </a:solidFill>
                      </a:endParaRPr>
                    </a:p>
                  </a:txBody>
                  <a:tcPr marT="91425" marB="0" marR="91425" marL="91425"/>
                </a:tc>
                <a:tc>
                  <a:txBody>
                    <a:bodyPr/>
                    <a:lstStyle/>
                    <a:p>
                      <a:pPr indent="0" lvl="0" marL="0" rtl="0" algn="ctr">
                        <a:spcBef>
                          <a:spcPts val="0"/>
                        </a:spcBef>
                        <a:spcAft>
                          <a:spcPts val="0"/>
                        </a:spcAft>
                        <a:buNone/>
                      </a:pPr>
                      <a:r>
                        <a:rPr lang="en" sz="1300">
                          <a:solidFill>
                            <a:schemeClr val="accent6"/>
                          </a:solidFill>
                        </a:rPr>
                        <a:t>Story points delivered</a:t>
                      </a:r>
                      <a:endParaRPr sz="1300">
                        <a:solidFill>
                          <a:schemeClr val="accent6"/>
                        </a:solidFill>
                      </a:endParaRPr>
                    </a:p>
                  </a:txBody>
                  <a:tcPr marT="91425" marB="0" marR="91425" marL="91425"/>
                </a:tc>
              </a:tr>
              <a:tr h="608300">
                <a:tc>
                  <a:txBody>
                    <a:bodyPr/>
                    <a:lstStyle/>
                    <a:p>
                      <a:pPr indent="0" lvl="0" marL="0" rtl="0" algn="l">
                        <a:spcBef>
                          <a:spcPts val="0"/>
                        </a:spcBef>
                        <a:spcAft>
                          <a:spcPts val="0"/>
                        </a:spcAft>
                        <a:buNone/>
                      </a:pPr>
                      <a:r>
                        <a:rPr lang="en" sz="1300">
                          <a:solidFill>
                            <a:schemeClr val="lt1"/>
                          </a:solidFill>
                        </a:rPr>
                        <a:t>US_01</a:t>
                      </a:r>
                      <a:endParaRPr sz="1300">
                        <a:solidFill>
                          <a:schemeClr val="lt1"/>
                        </a:solidFill>
                      </a:endParaRPr>
                    </a:p>
                  </a:txBody>
                  <a:tcPr marT="91425" marB="0" marR="91425" marL="91425"/>
                </a:tc>
                <a:tc>
                  <a:txBody>
                    <a:bodyPr/>
                    <a:lstStyle/>
                    <a:p>
                      <a:pPr indent="0" lvl="0" marL="0" rtl="0" algn="l">
                        <a:spcBef>
                          <a:spcPts val="0"/>
                        </a:spcBef>
                        <a:spcAft>
                          <a:spcPts val="0"/>
                        </a:spcAft>
                        <a:buNone/>
                      </a:pPr>
                      <a:r>
                        <a:rPr lang="en" sz="1000">
                          <a:solidFill>
                            <a:schemeClr val="lt1"/>
                          </a:solidFill>
                        </a:rPr>
                        <a:t>As a user, I want to an option to select a story with a theme, so that i don't have to come up with a new one</a:t>
                      </a:r>
                      <a:endParaRPr sz="1000">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34</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32</a:t>
                      </a:r>
                      <a:endParaRPr>
                        <a:solidFill>
                          <a:schemeClr val="lt1"/>
                        </a:solidFill>
                      </a:endParaRPr>
                    </a:p>
                  </a:txBody>
                  <a:tcPr marT="91425" marB="0" marR="91425" marL="91425"/>
                </a:tc>
              </a:tr>
              <a:tr h="497700">
                <a:tc>
                  <a:txBody>
                    <a:bodyPr/>
                    <a:lstStyle/>
                    <a:p>
                      <a:pPr indent="0" lvl="0" marL="0" rtl="0" algn="l">
                        <a:spcBef>
                          <a:spcPts val="0"/>
                        </a:spcBef>
                        <a:spcAft>
                          <a:spcPts val="0"/>
                        </a:spcAft>
                        <a:buNone/>
                      </a:pPr>
                      <a:r>
                        <a:rPr lang="en" sz="1300">
                          <a:solidFill>
                            <a:schemeClr val="lt1"/>
                          </a:solidFill>
                        </a:rPr>
                        <a:t>US_03</a:t>
                      </a:r>
                      <a:endParaRPr sz="1300">
                        <a:solidFill>
                          <a:schemeClr val="lt1"/>
                        </a:solidFill>
                      </a:endParaRPr>
                    </a:p>
                  </a:txBody>
                  <a:tcPr marT="91425" marB="0" marR="91425" marL="91425"/>
                </a:tc>
                <a:tc>
                  <a:txBody>
                    <a:bodyPr/>
                    <a:lstStyle/>
                    <a:p>
                      <a:pPr indent="0" lvl="0" marL="0" rtl="0" algn="l">
                        <a:spcBef>
                          <a:spcPts val="0"/>
                        </a:spcBef>
                        <a:spcAft>
                          <a:spcPts val="0"/>
                        </a:spcAft>
                        <a:buNone/>
                      </a:pPr>
                      <a:r>
                        <a:rPr lang="en" sz="1000">
                          <a:solidFill>
                            <a:schemeClr val="lt1"/>
                          </a:solidFill>
                        </a:rPr>
                        <a:t>As a user, I want to describe the character I will be playing in the story to the app</a:t>
                      </a:r>
                      <a:endParaRPr sz="1000">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34</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26</a:t>
                      </a:r>
                      <a:endParaRPr>
                        <a:solidFill>
                          <a:schemeClr val="lt1"/>
                        </a:solidFill>
                      </a:endParaRPr>
                    </a:p>
                  </a:txBody>
                  <a:tcPr marT="91425" marB="0" marR="91425" marL="91425"/>
                </a:tc>
              </a:tr>
              <a:tr h="608300">
                <a:tc>
                  <a:txBody>
                    <a:bodyPr/>
                    <a:lstStyle/>
                    <a:p>
                      <a:pPr indent="0" lvl="0" marL="0" rtl="0" algn="l">
                        <a:spcBef>
                          <a:spcPts val="0"/>
                        </a:spcBef>
                        <a:spcAft>
                          <a:spcPts val="0"/>
                        </a:spcAft>
                        <a:buNone/>
                      </a:pPr>
                      <a:r>
                        <a:rPr lang="en" sz="1300">
                          <a:solidFill>
                            <a:schemeClr val="lt1"/>
                          </a:solidFill>
                        </a:rPr>
                        <a:t>US_10</a:t>
                      </a:r>
                      <a:endParaRPr sz="1300">
                        <a:solidFill>
                          <a:schemeClr val="lt1"/>
                        </a:solidFill>
                      </a:endParaRPr>
                    </a:p>
                  </a:txBody>
                  <a:tcPr marT="91425" marB="0" marR="91425" marL="91425"/>
                </a:tc>
                <a:tc>
                  <a:txBody>
                    <a:bodyPr/>
                    <a:lstStyle/>
                    <a:p>
                      <a:pPr indent="0" lvl="0" marL="0" rtl="0" algn="l">
                        <a:spcBef>
                          <a:spcPts val="0"/>
                        </a:spcBef>
                        <a:spcAft>
                          <a:spcPts val="0"/>
                        </a:spcAft>
                        <a:buNone/>
                      </a:pPr>
                      <a:r>
                        <a:rPr lang="en" sz="1000">
                          <a:solidFill>
                            <a:schemeClr val="lt1"/>
                          </a:solidFill>
                        </a:rPr>
                        <a:t>As a user i want to experience an interactive novel where my choices dynamically shape the story</a:t>
                      </a:r>
                      <a:endParaRPr sz="1000">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55</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49</a:t>
                      </a:r>
                      <a:endParaRPr>
                        <a:solidFill>
                          <a:schemeClr val="lt1"/>
                        </a:solidFill>
                      </a:endParaRPr>
                    </a:p>
                  </a:txBody>
                  <a:tcPr marT="91425" marB="0" marR="91425" marL="91425"/>
                </a:tc>
              </a:tr>
              <a:tr h="497700">
                <a:tc>
                  <a:txBody>
                    <a:bodyPr/>
                    <a:lstStyle/>
                    <a:p>
                      <a:pPr indent="0" lvl="0" marL="0" rtl="0" algn="l">
                        <a:spcBef>
                          <a:spcPts val="0"/>
                        </a:spcBef>
                        <a:spcAft>
                          <a:spcPts val="0"/>
                        </a:spcAft>
                        <a:buNone/>
                      </a:pPr>
                      <a:r>
                        <a:rPr lang="en" sz="1300">
                          <a:solidFill>
                            <a:schemeClr val="lt1"/>
                          </a:solidFill>
                        </a:rPr>
                        <a:t>US_12</a:t>
                      </a:r>
                      <a:endParaRPr sz="1300">
                        <a:solidFill>
                          <a:schemeClr val="lt1"/>
                        </a:solidFill>
                      </a:endParaRPr>
                    </a:p>
                  </a:txBody>
                  <a:tcPr marT="91425" marB="0" marR="91425" marL="91425"/>
                </a:tc>
                <a:tc>
                  <a:txBody>
                    <a:bodyPr/>
                    <a:lstStyle/>
                    <a:p>
                      <a:pPr indent="0" lvl="0" marL="0" rtl="0" algn="l">
                        <a:spcBef>
                          <a:spcPts val="0"/>
                        </a:spcBef>
                        <a:spcAft>
                          <a:spcPts val="0"/>
                        </a:spcAft>
                        <a:buNone/>
                      </a:pPr>
                      <a:r>
                        <a:rPr lang="en" sz="1000">
                          <a:solidFill>
                            <a:schemeClr val="lt1"/>
                          </a:solidFill>
                        </a:rPr>
                        <a:t>As a user, I expect the AI to introduce unexpected but logical story developments.</a:t>
                      </a:r>
                      <a:endParaRPr sz="1000">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55</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47</a:t>
                      </a:r>
                      <a:endParaRPr>
                        <a:solidFill>
                          <a:schemeClr val="lt1"/>
                        </a:solidFill>
                      </a:endParaRPr>
                    </a:p>
                  </a:txBody>
                  <a:tcPr marT="91425" marB="0" marR="91425" marL="91425"/>
                </a:tc>
              </a:tr>
              <a:tr h="718850">
                <a:tc>
                  <a:txBody>
                    <a:bodyPr/>
                    <a:lstStyle/>
                    <a:p>
                      <a:pPr indent="0" lvl="0" marL="0" rtl="0" algn="l">
                        <a:spcBef>
                          <a:spcPts val="0"/>
                        </a:spcBef>
                        <a:spcAft>
                          <a:spcPts val="0"/>
                        </a:spcAft>
                        <a:buNone/>
                      </a:pPr>
                      <a:r>
                        <a:rPr lang="en" sz="1300">
                          <a:solidFill>
                            <a:schemeClr val="lt1"/>
                          </a:solidFill>
                        </a:rPr>
                        <a:t>US_14</a:t>
                      </a:r>
                      <a:endParaRPr sz="1300">
                        <a:solidFill>
                          <a:schemeClr val="lt1"/>
                        </a:solidFill>
                      </a:endParaRPr>
                    </a:p>
                  </a:txBody>
                  <a:tcPr marT="91425" marB="0" marR="91425" marL="91425"/>
                </a:tc>
                <a:tc>
                  <a:txBody>
                    <a:bodyPr/>
                    <a:lstStyle/>
                    <a:p>
                      <a:pPr indent="0" lvl="0" marL="0" rtl="0" algn="l">
                        <a:spcBef>
                          <a:spcPts val="0"/>
                        </a:spcBef>
                        <a:spcAft>
                          <a:spcPts val="0"/>
                        </a:spcAft>
                        <a:buNone/>
                      </a:pPr>
                      <a:r>
                        <a:rPr lang="en" sz="1000">
                          <a:solidFill>
                            <a:schemeClr val="lt1"/>
                          </a:solidFill>
                        </a:rPr>
                        <a:t>As a user, I want the AI to enhance storytelling by generating detailed environmental descriptions and character emotions.</a:t>
                      </a:r>
                      <a:endParaRPr sz="1000">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55</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0</a:t>
                      </a:r>
                      <a:endParaRPr>
                        <a:solidFill>
                          <a:schemeClr val="lt1"/>
                        </a:solidFill>
                      </a:endParaRPr>
                    </a:p>
                  </a:txBody>
                  <a:tcPr marT="91425" marB="0" marR="91425" marL="91425"/>
                </a:tc>
              </a:tr>
              <a:tr h="387075">
                <a:tc>
                  <a:txBody>
                    <a:bodyPr/>
                    <a:lstStyle/>
                    <a:p>
                      <a:pPr indent="0" lvl="0" marL="0" rtl="0" algn="l">
                        <a:spcBef>
                          <a:spcPts val="0"/>
                        </a:spcBef>
                        <a:spcAft>
                          <a:spcPts val="0"/>
                        </a:spcAft>
                        <a:buNone/>
                      </a:pPr>
                      <a:r>
                        <a:rPr lang="en" sz="1300">
                          <a:solidFill>
                            <a:schemeClr val="lt1"/>
                          </a:solidFill>
                        </a:rPr>
                        <a:t>US_19</a:t>
                      </a:r>
                      <a:endParaRPr sz="1300">
                        <a:solidFill>
                          <a:schemeClr val="lt1"/>
                        </a:solidFill>
                      </a:endParaRPr>
                    </a:p>
                  </a:txBody>
                  <a:tcPr marT="91425" marB="0" marR="91425" marL="91425"/>
                </a:tc>
                <a:tc>
                  <a:txBody>
                    <a:bodyPr/>
                    <a:lstStyle/>
                    <a:p>
                      <a:pPr indent="0" lvl="0" marL="0" rtl="0" algn="l">
                        <a:spcBef>
                          <a:spcPts val="0"/>
                        </a:spcBef>
                        <a:spcAft>
                          <a:spcPts val="0"/>
                        </a:spcAft>
                        <a:buNone/>
                      </a:pPr>
                      <a:r>
                        <a:rPr lang="en" sz="1000">
                          <a:solidFill>
                            <a:schemeClr val="lt1"/>
                          </a:solidFill>
                        </a:rPr>
                        <a:t>As a user, I want to read the created story</a:t>
                      </a:r>
                      <a:endParaRPr sz="1000">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55</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53</a:t>
                      </a:r>
                      <a:endParaRPr>
                        <a:solidFill>
                          <a:schemeClr val="lt1"/>
                        </a:solidFill>
                      </a:endParaRPr>
                    </a:p>
                  </a:txBody>
                  <a:tcPr marT="91425" marB="0"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145775" y="99850"/>
            <a:ext cx="8520600" cy="4596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Getting to know the Team…</a:t>
            </a:r>
            <a:endParaRPr/>
          </a:p>
        </p:txBody>
      </p:sp>
      <p:sp>
        <p:nvSpPr>
          <p:cNvPr id="87" name="Google Shape;8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88" name="Google Shape;88;p4"/>
          <p:cNvPicPr preferRelativeResize="0"/>
          <p:nvPr/>
        </p:nvPicPr>
        <p:blipFill rotWithShape="1">
          <a:blip r:embed="rId3">
            <a:alphaModFix/>
          </a:blip>
          <a:srcRect b="3227" l="0" r="0" t="3236"/>
          <a:stretch/>
        </p:blipFill>
        <p:spPr>
          <a:xfrm>
            <a:off x="728950" y="1084050"/>
            <a:ext cx="1656549" cy="2273152"/>
          </a:xfrm>
          <a:prstGeom prst="rect">
            <a:avLst/>
          </a:prstGeom>
          <a:noFill/>
          <a:ln>
            <a:noFill/>
          </a:ln>
        </p:spPr>
      </p:pic>
      <p:pic>
        <p:nvPicPr>
          <p:cNvPr id="89" name="Google Shape;89;p4"/>
          <p:cNvPicPr preferRelativeResize="0"/>
          <p:nvPr/>
        </p:nvPicPr>
        <p:blipFill rotWithShape="1">
          <a:blip r:embed="rId4">
            <a:alphaModFix/>
          </a:blip>
          <a:srcRect b="8868" l="0" r="0" t="8867"/>
          <a:stretch/>
        </p:blipFill>
        <p:spPr>
          <a:xfrm>
            <a:off x="6758500" y="1032675"/>
            <a:ext cx="1656550" cy="2273149"/>
          </a:xfrm>
          <a:prstGeom prst="rect">
            <a:avLst/>
          </a:prstGeom>
          <a:noFill/>
          <a:ln>
            <a:noFill/>
          </a:ln>
        </p:spPr>
      </p:pic>
      <p:sp>
        <p:nvSpPr>
          <p:cNvPr id="90" name="Google Shape;90;p4"/>
          <p:cNvSpPr txBox="1"/>
          <p:nvPr/>
        </p:nvSpPr>
        <p:spPr>
          <a:xfrm>
            <a:off x="728925" y="348835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Ajla Hate</a:t>
            </a:r>
            <a:endParaRPr b="0" i="0" sz="1800" u="none" cap="none" strike="noStrike">
              <a:solidFill>
                <a:schemeClr val="lt2"/>
              </a:solidFill>
              <a:latin typeface="Arial"/>
              <a:ea typeface="Arial"/>
              <a:cs typeface="Arial"/>
              <a:sym typeface="Arial"/>
            </a:endParaRPr>
          </a:p>
        </p:txBody>
      </p:sp>
      <p:sp>
        <p:nvSpPr>
          <p:cNvPr id="91" name="Google Shape;91;p4"/>
          <p:cNvSpPr txBox="1"/>
          <p:nvPr/>
        </p:nvSpPr>
        <p:spPr>
          <a:xfrm>
            <a:off x="728925" y="388170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Backend Developer</a:t>
            </a:r>
            <a:endParaRPr b="0" i="0" sz="1400" u="none" cap="none" strike="noStrike">
              <a:solidFill>
                <a:schemeClr val="lt2"/>
              </a:solidFill>
              <a:latin typeface="Arial"/>
              <a:ea typeface="Arial"/>
              <a:cs typeface="Arial"/>
              <a:sym typeface="Arial"/>
            </a:endParaRPr>
          </a:p>
        </p:txBody>
      </p:sp>
      <p:sp>
        <p:nvSpPr>
          <p:cNvPr id="92" name="Google Shape;92;p4"/>
          <p:cNvSpPr txBox="1"/>
          <p:nvPr/>
        </p:nvSpPr>
        <p:spPr>
          <a:xfrm>
            <a:off x="3772388" y="348835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Clive Lewis</a:t>
            </a:r>
            <a:endParaRPr b="0" i="0" sz="1800" u="none" cap="none" strike="noStrike">
              <a:solidFill>
                <a:schemeClr val="lt2"/>
              </a:solidFill>
              <a:latin typeface="Arial"/>
              <a:ea typeface="Arial"/>
              <a:cs typeface="Arial"/>
              <a:sym typeface="Arial"/>
            </a:endParaRPr>
          </a:p>
        </p:txBody>
      </p:sp>
      <p:sp>
        <p:nvSpPr>
          <p:cNvPr id="93" name="Google Shape;93;p4"/>
          <p:cNvSpPr txBox="1"/>
          <p:nvPr/>
        </p:nvSpPr>
        <p:spPr>
          <a:xfrm>
            <a:off x="3772388" y="388170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Developer / Tester</a:t>
            </a:r>
            <a:endParaRPr b="0" i="0" sz="1400" u="none" cap="none" strike="noStrike">
              <a:solidFill>
                <a:schemeClr val="lt2"/>
              </a:solidFill>
              <a:latin typeface="Arial"/>
              <a:ea typeface="Arial"/>
              <a:cs typeface="Arial"/>
              <a:sym typeface="Arial"/>
            </a:endParaRPr>
          </a:p>
        </p:txBody>
      </p:sp>
      <p:sp>
        <p:nvSpPr>
          <p:cNvPr id="94" name="Google Shape;94;p4"/>
          <p:cNvSpPr txBox="1"/>
          <p:nvPr/>
        </p:nvSpPr>
        <p:spPr>
          <a:xfrm>
            <a:off x="6758475" y="348835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Dhruv Joshi</a:t>
            </a:r>
            <a:endParaRPr b="0" i="0" sz="1800" u="none" cap="none" strike="noStrike">
              <a:solidFill>
                <a:schemeClr val="lt2"/>
              </a:solidFill>
              <a:latin typeface="Arial"/>
              <a:ea typeface="Arial"/>
              <a:cs typeface="Arial"/>
              <a:sym typeface="Arial"/>
            </a:endParaRPr>
          </a:p>
        </p:txBody>
      </p:sp>
      <p:sp>
        <p:nvSpPr>
          <p:cNvPr id="95" name="Google Shape;95;p4"/>
          <p:cNvSpPr txBox="1"/>
          <p:nvPr/>
        </p:nvSpPr>
        <p:spPr>
          <a:xfrm>
            <a:off x="6758475" y="388170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Scrum Master / Developer</a:t>
            </a:r>
            <a:endParaRPr b="0" i="0" sz="1400" u="none" cap="none" strike="noStrike">
              <a:solidFill>
                <a:schemeClr val="lt2"/>
              </a:solidFill>
              <a:latin typeface="Arial"/>
              <a:ea typeface="Arial"/>
              <a:cs typeface="Arial"/>
              <a:sym typeface="Arial"/>
            </a:endParaRPr>
          </a:p>
        </p:txBody>
      </p:sp>
      <p:pic>
        <p:nvPicPr>
          <p:cNvPr id="96" name="Google Shape;96;p4"/>
          <p:cNvPicPr preferRelativeResize="0"/>
          <p:nvPr/>
        </p:nvPicPr>
        <p:blipFill rotWithShape="1">
          <a:blip r:embed="rId5">
            <a:alphaModFix/>
          </a:blip>
          <a:srcRect b="14987" l="16052" r="23278" t="0"/>
          <a:stretch/>
        </p:blipFill>
        <p:spPr>
          <a:xfrm>
            <a:off x="3772400" y="1059975"/>
            <a:ext cx="1656600" cy="232128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e3f06523b9_0_110"/>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Metrics: </a:t>
            </a:r>
            <a:r>
              <a:rPr lang="en"/>
              <a:t>Team Velocity</a:t>
            </a:r>
            <a:endParaRPr sz="2500"/>
          </a:p>
        </p:txBody>
      </p:sp>
      <p:sp>
        <p:nvSpPr>
          <p:cNvPr id="420" name="Google Shape;420;g2e3f06523b9_0_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1" name="Google Shape;421;g2e3f06523b9_0_110"/>
          <p:cNvSpPr txBox="1"/>
          <p:nvPr>
            <p:ph idx="1" type="subTitle"/>
          </p:nvPr>
        </p:nvSpPr>
        <p:spPr>
          <a:xfrm>
            <a:off x="267225" y="864150"/>
            <a:ext cx="8430600" cy="3677400"/>
          </a:xfrm>
          <a:prstGeom prst="rect">
            <a:avLst/>
          </a:prstGeom>
        </p:spPr>
        <p:txBody>
          <a:bodyPr anchorCtr="0" anchor="t" bIns="91425" lIns="91425" spcFirstLastPara="1" rIns="91425" wrap="square" tIns="91425">
            <a:normAutofit/>
          </a:bodyPr>
          <a:lstStyle/>
          <a:p>
            <a:pPr indent="0" lvl="0" marL="0" rtl="0" algn="l">
              <a:lnSpc>
                <a:spcPct val="140000"/>
              </a:lnSpc>
              <a:spcBef>
                <a:spcPts val="0"/>
              </a:spcBef>
              <a:spcAft>
                <a:spcPts val="0"/>
              </a:spcAft>
              <a:buNone/>
            </a:pPr>
            <a:r>
              <a:rPr lang="en"/>
              <a:t>Total estimated points:	       288</a:t>
            </a:r>
            <a:endParaRPr/>
          </a:p>
          <a:p>
            <a:pPr indent="0" lvl="0" marL="0" rtl="0" algn="l">
              <a:lnSpc>
                <a:spcPct val="140000"/>
              </a:lnSpc>
              <a:spcBef>
                <a:spcPts val="0"/>
              </a:spcBef>
              <a:spcAft>
                <a:spcPts val="0"/>
              </a:spcAft>
              <a:buNone/>
            </a:pPr>
            <a:r>
              <a:rPr lang="en"/>
              <a:t>Total points delivered:		207</a:t>
            </a:r>
            <a:endParaRPr/>
          </a:p>
          <a:p>
            <a:pPr indent="0" lvl="0" marL="0" rtl="0" algn="l">
              <a:lnSpc>
                <a:spcPct val="140000"/>
              </a:lnSpc>
              <a:spcBef>
                <a:spcPts val="0"/>
              </a:spcBef>
              <a:spcAft>
                <a:spcPts val="0"/>
              </a:spcAft>
              <a:buNone/>
            </a:pPr>
            <a:r>
              <a:rPr lang="en"/>
              <a:t>Total points carried over: 	81</a:t>
            </a:r>
            <a:endParaRPr/>
          </a:p>
          <a:p>
            <a:pPr indent="0" lvl="0" marL="0" rtl="0" algn="l">
              <a:lnSpc>
                <a:spcPct val="140000"/>
              </a:lnSpc>
              <a:spcBef>
                <a:spcPts val="0"/>
              </a:spcBef>
              <a:spcAft>
                <a:spcPts val="0"/>
              </a:spcAft>
              <a:buNone/>
            </a:pPr>
            <a:r>
              <a:rPr lang="en"/>
              <a:t>Team Velocity: 			207</a:t>
            </a:r>
            <a:endParaRPr/>
          </a:p>
        </p:txBody>
      </p:sp>
      <p:pic>
        <p:nvPicPr>
          <p:cNvPr id="422" name="Google Shape;422;g2e3f06523b9_0_110" title="Screenshot 2025-03-11 at 7.08.49 PM.png"/>
          <p:cNvPicPr preferRelativeResize="0"/>
          <p:nvPr/>
        </p:nvPicPr>
        <p:blipFill rotWithShape="1">
          <a:blip r:embed="rId3">
            <a:alphaModFix/>
          </a:blip>
          <a:srcRect b="0" l="0" r="0" t="8307"/>
          <a:stretch/>
        </p:blipFill>
        <p:spPr>
          <a:xfrm>
            <a:off x="1591925" y="2741050"/>
            <a:ext cx="5960150" cy="1621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3ee4ef8808_2_52"/>
          <p:cNvSpPr txBox="1"/>
          <p:nvPr>
            <p:ph type="title"/>
          </p:nvPr>
        </p:nvSpPr>
        <p:spPr>
          <a:xfrm>
            <a:off x="267225" y="123075"/>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Metrics: Committed</a:t>
            </a:r>
            <a:r>
              <a:rPr lang="en"/>
              <a:t>/</a:t>
            </a:r>
            <a:r>
              <a:rPr lang="en"/>
              <a:t>Completed </a:t>
            </a:r>
            <a:r>
              <a:rPr lang="en" sz="2500"/>
              <a:t>Ratio</a:t>
            </a:r>
            <a:endParaRPr sz="2500"/>
          </a:p>
        </p:txBody>
      </p:sp>
      <p:sp>
        <p:nvSpPr>
          <p:cNvPr id="428" name="Google Shape;428;g33ee4ef8808_2_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9" name="Google Shape;429;g33ee4ef8808_2_52" title="Chart"/>
          <p:cNvPicPr preferRelativeResize="0"/>
          <p:nvPr/>
        </p:nvPicPr>
        <p:blipFill>
          <a:blip r:embed="rId3">
            <a:alphaModFix/>
          </a:blip>
          <a:stretch>
            <a:fillRect/>
          </a:stretch>
        </p:blipFill>
        <p:spPr>
          <a:xfrm>
            <a:off x="1358075" y="811650"/>
            <a:ext cx="6427842" cy="39745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e40f5989e9_2_22"/>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Metrics: Burndown Chart</a:t>
            </a:r>
            <a:endParaRPr sz="2500"/>
          </a:p>
        </p:txBody>
      </p:sp>
      <p:sp>
        <p:nvSpPr>
          <p:cNvPr id="435" name="Google Shape;435;g2e40f5989e9_2_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g2e40f5989e9_2_22" title="Screenshot 2025-03-11 at 7.12.58 PM.png"/>
          <p:cNvPicPr preferRelativeResize="0"/>
          <p:nvPr/>
        </p:nvPicPr>
        <p:blipFill>
          <a:blip r:embed="rId3">
            <a:alphaModFix/>
          </a:blip>
          <a:stretch>
            <a:fillRect/>
          </a:stretch>
        </p:blipFill>
        <p:spPr>
          <a:xfrm>
            <a:off x="1810751" y="773000"/>
            <a:ext cx="5362099" cy="3822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e40f5989e9_2_1"/>
          <p:cNvSpPr txBox="1"/>
          <p:nvPr>
            <p:ph type="title"/>
          </p:nvPr>
        </p:nvSpPr>
        <p:spPr>
          <a:xfrm>
            <a:off x="183850" y="88050"/>
            <a:ext cx="85206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40"/>
              <a:t>Sprint 1 Metrics Overview</a:t>
            </a:r>
            <a:endParaRPr sz="3040"/>
          </a:p>
        </p:txBody>
      </p:sp>
      <p:sp>
        <p:nvSpPr>
          <p:cNvPr id="442" name="Google Shape;442;g2e40f5989e9_2_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43" name="Google Shape;443;g2e40f5989e9_2_1" title="WhatsApp Image 2025-03-11 at 16.14.28.jpeg"/>
          <p:cNvPicPr preferRelativeResize="0"/>
          <p:nvPr/>
        </p:nvPicPr>
        <p:blipFill>
          <a:blip r:embed="rId3">
            <a:alphaModFix/>
          </a:blip>
          <a:stretch>
            <a:fillRect/>
          </a:stretch>
        </p:blipFill>
        <p:spPr>
          <a:xfrm>
            <a:off x="7799474" y="1249920"/>
            <a:ext cx="1221675" cy="2643654"/>
          </a:xfrm>
          <a:prstGeom prst="rect">
            <a:avLst/>
          </a:prstGeom>
          <a:noFill/>
          <a:ln>
            <a:noFill/>
          </a:ln>
        </p:spPr>
      </p:pic>
      <p:pic>
        <p:nvPicPr>
          <p:cNvPr id="444" name="Google Shape;444;g2e40f5989e9_2_1" title="Screenshot 2025-03-11 at 7.04.34 PM.png"/>
          <p:cNvPicPr preferRelativeResize="0"/>
          <p:nvPr/>
        </p:nvPicPr>
        <p:blipFill>
          <a:blip r:embed="rId4">
            <a:alphaModFix/>
          </a:blip>
          <a:stretch>
            <a:fillRect/>
          </a:stretch>
        </p:blipFill>
        <p:spPr>
          <a:xfrm>
            <a:off x="152400" y="705750"/>
            <a:ext cx="7494676" cy="361925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7"/>
          <p:cNvSpPr txBox="1"/>
          <p:nvPr>
            <p:ph type="title"/>
          </p:nvPr>
        </p:nvSpPr>
        <p:spPr>
          <a:xfrm>
            <a:off x="311700" y="18312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Sprint 1 Retrospective</a:t>
            </a:r>
            <a:endParaRPr/>
          </a:p>
        </p:txBody>
      </p:sp>
      <p:sp>
        <p:nvSpPr>
          <p:cNvPr id="450" name="Google Shape;450;p17"/>
          <p:cNvSpPr txBox="1"/>
          <p:nvPr>
            <p:ph idx="1" type="body"/>
          </p:nvPr>
        </p:nvSpPr>
        <p:spPr>
          <a:xfrm>
            <a:off x="311700" y="1155950"/>
            <a:ext cx="2829900" cy="3411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600"/>
              <a:t>What went well?</a:t>
            </a:r>
            <a:endParaRPr b="1" sz="1600"/>
          </a:p>
          <a:p>
            <a:pPr indent="-304800" lvl="0" marL="457200" rtl="0" algn="l">
              <a:lnSpc>
                <a:spcPct val="115000"/>
              </a:lnSpc>
              <a:spcBef>
                <a:spcPts val="1000"/>
              </a:spcBef>
              <a:spcAft>
                <a:spcPts val="0"/>
              </a:spcAft>
              <a:buSzPts val="1200"/>
              <a:buChar char="●"/>
            </a:pPr>
            <a:r>
              <a:rPr lang="en" sz="1200"/>
              <a:t>Improved Meeting Structure</a:t>
            </a:r>
            <a:endParaRPr sz="1200"/>
          </a:p>
          <a:p>
            <a:pPr indent="-304800" lvl="0" marL="457200" rtl="0" algn="l">
              <a:lnSpc>
                <a:spcPct val="115000"/>
              </a:lnSpc>
              <a:spcBef>
                <a:spcPts val="1000"/>
              </a:spcBef>
              <a:spcAft>
                <a:spcPts val="0"/>
              </a:spcAft>
              <a:buSzPts val="1200"/>
              <a:buChar char="●"/>
            </a:pPr>
            <a:r>
              <a:rPr lang="en" sz="1200"/>
              <a:t>Efficient Time Management</a:t>
            </a:r>
            <a:endParaRPr sz="1200"/>
          </a:p>
          <a:p>
            <a:pPr indent="-304800" lvl="0" marL="457200" rtl="0" algn="l">
              <a:lnSpc>
                <a:spcPct val="115000"/>
              </a:lnSpc>
              <a:spcBef>
                <a:spcPts val="1000"/>
              </a:spcBef>
              <a:spcAft>
                <a:spcPts val="0"/>
              </a:spcAft>
              <a:buSzPts val="1200"/>
              <a:buChar char="●"/>
            </a:pPr>
            <a:r>
              <a:rPr lang="en" sz="1200"/>
              <a:t>Better Communication</a:t>
            </a:r>
            <a:endParaRPr sz="1200"/>
          </a:p>
          <a:p>
            <a:pPr indent="-304800" lvl="0" marL="457200" rtl="0" algn="l">
              <a:lnSpc>
                <a:spcPct val="115000"/>
              </a:lnSpc>
              <a:spcBef>
                <a:spcPts val="1000"/>
              </a:spcBef>
              <a:spcAft>
                <a:spcPts val="0"/>
              </a:spcAft>
              <a:buSzPts val="1200"/>
              <a:buChar char="●"/>
            </a:pPr>
            <a:r>
              <a:rPr lang="en" sz="1200"/>
              <a:t>Seamless Code Integration</a:t>
            </a:r>
            <a:endParaRPr sz="1200"/>
          </a:p>
          <a:p>
            <a:pPr indent="-304800" lvl="0" marL="457200" rtl="0" algn="l">
              <a:lnSpc>
                <a:spcPct val="115000"/>
              </a:lnSpc>
              <a:spcBef>
                <a:spcPts val="1000"/>
              </a:spcBef>
              <a:spcAft>
                <a:spcPts val="0"/>
              </a:spcAft>
              <a:buSzPts val="1200"/>
              <a:buChar char="●"/>
            </a:pPr>
            <a:r>
              <a:rPr lang="en" sz="1200"/>
              <a:t>Effective Design Workflow</a:t>
            </a:r>
            <a:endParaRPr sz="1200"/>
          </a:p>
          <a:p>
            <a:pPr indent="-304800" lvl="0" marL="457200" rtl="0" algn="l">
              <a:lnSpc>
                <a:spcPct val="115000"/>
              </a:lnSpc>
              <a:spcBef>
                <a:spcPts val="1000"/>
              </a:spcBef>
              <a:spcAft>
                <a:spcPts val="1000"/>
              </a:spcAft>
              <a:buSzPts val="1200"/>
              <a:buChar char="●"/>
            </a:pPr>
            <a:r>
              <a:rPr lang="en" sz="1200"/>
              <a:t>Open and Honest Communication</a:t>
            </a:r>
            <a:endParaRPr sz="1200"/>
          </a:p>
        </p:txBody>
      </p:sp>
      <p:sp>
        <p:nvSpPr>
          <p:cNvPr id="451" name="Google Shape;451;p17"/>
          <p:cNvSpPr txBox="1"/>
          <p:nvPr>
            <p:ph idx="1" type="body"/>
          </p:nvPr>
        </p:nvSpPr>
        <p:spPr>
          <a:xfrm>
            <a:off x="2945425" y="1155950"/>
            <a:ext cx="2829900" cy="3411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600"/>
              <a:t>What could be improved?</a:t>
            </a:r>
            <a:endParaRPr sz="1200"/>
          </a:p>
          <a:p>
            <a:pPr indent="-304800" lvl="0" marL="457200" rtl="0" algn="l">
              <a:lnSpc>
                <a:spcPct val="115000"/>
              </a:lnSpc>
              <a:spcBef>
                <a:spcPts val="1000"/>
              </a:spcBef>
              <a:spcAft>
                <a:spcPts val="0"/>
              </a:spcAft>
              <a:buSzPts val="1200"/>
              <a:buChar char="●"/>
            </a:pPr>
            <a:r>
              <a:rPr lang="en" sz="1200"/>
              <a:t>Confidence in Decision-Making</a:t>
            </a:r>
            <a:endParaRPr sz="1200"/>
          </a:p>
          <a:p>
            <a:pPr indent="-304800" lvl="0" marL="457200" rtl="0" algn="l">
              <a:lnSpc>
                <a:spcPct val="115000"/>
              </a:lnSpc>
              <a:spcBef>
                <a:spcPts val="1000"/>
              </a:spcBef>
              <a:spcAft>
                <a:spcPts val="0"/>
              </a:spcAft>
              <a:buSzPts val="1200"/>
              <a:buChar char="●"/>
            </a:pPr>
            <a:r>
              <a:rPr lang="en" sz="1200"/>
              <a:t>Faster Response Times</a:t>
            </a:r>
            <a:endParaRPr sz="1200"/>
          </a:p>
          <a:p>
            <a:pPr indent="-304800" lvl="0" marL="457200" rtl="0" algn="l">
              <a:lnSpc>
                <a:spcPct val="115000"/>
              </a:lnSpc>
              <a:spcBef>
                <a:spcPts val="1000"/>
              </a:spcBef>
              <a:spcAft>
                <a:spcPts val="0"/>
              </a:spcAft>
              <a:buSzPts val="1200"/>
              <a:buChar char="●"/>
            </a:pPr>
            <a:r>
              <a:rPr lang="en" sz="1200"/>
              <a:t>Better Way of Scheduling</a:t>
            </a:r>
            <a:endParaRPr sz="1200"/>
          </a:p>
          <a:p>
            <a:pPr indent="-304800" lvl="0" marL="457200" rtl="0" algn="l">
              <a:lnSpc>
                <a:spcPct val="115000"/>
              </a:lnSpc>
              <a:spcBef>
                <a:spcPts val="1000"/>
              </a:spcBef>
              <a:spcAft>
                <a:spcPts val="0"/>
              </a:spcAft>
              <a:buSzPts val="1200"/>
              <a:buChar char="●"/>
            </a:pPr>
            <a:r>
              <a:rPr lang="en" sz="1200"/>
              <a:t>More Organized Jira Usage</a:t>
            </a:r>
            <a:endParaRPr sz="1200"/>
          </a:p>
          <a:p>
            <a:pPr indent="-304800" lvl="0" marL="457200" rtl="0" algn="l">
              <a:lnSpc>
                <a:spcPct val="115000"/>
              </a:lnSpc>
              <a:spcBef>
                <a:spcPts val="1000"/>
              </a:spcBef>
              <a:spcAft>
                <a:spcPts val="0"/>
              </a:spcAft>
              <a:buSzPts val="1200"/>
              <a:buChar char="●"/>
            </a:pPr>
            <a:r>
              <a:rPr lang="en" sz="1200"/>
              <a:t>Clearer Dependency Tracking</a:t>
            </a:r>
            <a:endParaRPr sz="1200"/>
          </a:p>
          <a:p>
            <a:pPr indent="-304800" lvl="0" marL="457200" rtl="0" algn="l">
              <a:lnSpc>
                <a:spcPct val="115000"/>
              </a:lnSpc>
              <a:spcBef>
                <a:spcPts val="1000"/>
              </a:spcBef>
              <a:spcAft>
                <a:spcPts val="0"/>
              </a:spcAft>
              <a:buSzPts val="1200"/>
              <a:buChar char="●"/>
            </a:pPr>
            <a:r>
              <a:rPr lang="en" sz="1200"/>
              <a:t>Thorough Technical Analysis</a:t>
            </a:r>
            <a:endParaRPr sz="1200"/>
          </a:p>
          <a:p>
            <a:pPr indent="-304800" lvl="0" marL="457200" rtl="0" algn="l">
              <a:spcBef>
                <a:spcPts val="1000"/>
              </a:spcBef>
              <a:spcAft>
                <a:spcPts val="0"/>
              </a:spcAft>
              <a:buSzPts val="1200"/>
              <a:buChar char="●"/>
            </a:pPr>
            <a:r>
              <a:rPr lang="en" sz="1200"/>
              <a:t>Smaller, Manageable Tasks</a:t>
            </a:r>
            <a:endParaRPr sz="1200"/>
          </a:p>
          <a:p>
            <a:pPr indent="-304800" lvl="0" marL="457200" rtl="0" algn="l">
              <a:lnSpc>
                <a:spcPct val="115000"/>
              </a:lnSpc>
              <a:spcBef>
                <a:spcPts val="1000"/>
              </a:spcBef>
              <a:spcAft>
                <a:spcPts val="1000"/>
              </a:spcAft>
              <a:buSzPts val="1200"/>
              <a:buChar char="●"/>
            </a:pPr>
            <a:r>
              <a:rPr lang="en" sz="1200"/>
              <a:t>Risk Awareness and Error handling</a:t>
            </a:r>
            <a:endParaRPr sz="1200"/>
          </a:p>
        </p:txBody>
      </p:sp>
      <p:sp>
        <p:nvSpPr>
          <p:cNvPr id="452" name="Google Shape;452;p17"/>
          <p:cNvSpPr txBox="1"/>
          <p:nvPr>
            <p:ph idx="1" type="body"/>
          </p:nvPr>
        </p:nvSpPr>
        <p:spPr>
          <a:xfrm>
            <a:off x="6002400" y="1155950"/>
            <a:ext cx="2829900" cy="3411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600"/>
              <a:t>Our commitments</a:t>
            </a:r>
            <a:endParaRPr sz="1200">
              <a:highlight>
                <a:srgbClr val="FF0000"/>
              </a:highlight>
            </a:endParaRPr>
          </a:p>
          <a:p>
            <a:pPr indent="-304800" lvl="0" marL="457200" rtl="0" algn="l">
              <a:lnSpc>
                <a:spcPct val="115000"/>
              </a:lnSpc>
              <a:spcBef>
                <a:spcPts val="1000"/>
              </a:spcBef>
              <a:spcAft>
                <a:spcPts val="0"/>
              </a:spcAft>
              <a:buSzPts val="1200"/>
              <a:buChar char="●"/>
            </a:pPr>
            <a:r>
              <a:rPr lang="en" sz="1200"/>
              <a:t>Engage More in Technical Discussions</a:t>
            </a:r>
            <a:endParaRPr sz="1200"/>
          </a:p>
          <a:p>
            <a:pPr indent="-304800" lvl="0" marL="457200" rtl="0" algn="l">
              <a:lnSpc>
                <a:spcPct val="115000"/>
              </a:lnSpc>
              <a:spcBef>
                <a:spcPts val="1000"/>
              </a:spcBef>
              <a:spcAft>
                <a:spcPts val="0"/>
              </a:spcAft>
              <a:buSzPts val="1200"/>
              <a:buChar char="●"/>
            </a:pPr>
            <a:r>
              <a:rPr lang="en" sz="1200"/>
              <a:t>Improve Task &amp; Dependency Tracking</a:t>
            </a:r>
            <a:endParaRPr sz="1200"/>
          </a:p>
          <a:p>
            <a:pPr indent="-304800" lvl="0" marL="457200" rtl="0" algn="l">
              <a:lnSpc>
                <a:spcPct val="115000"/>
              </a:lnSpc>
              <a:spcBef>
                <a:spcPts val="1000"/>
              </a:spcBef>
              <a:spcAft>
                <a:spcPts val="0"/>
              </a:spcAft>
              <a:buSzPts val="1200"/>
              <a:buChar char="●"/>
            </a:pPr>
            <a:r>
              <a:rPr lang="en" sz="1200"/>
              <a:t>Enhance Team Coordination</a:t>
            </a:r>
            <a:endParaRPr sz="1200"/>
          </a:p>
          <a:p>
            <a:pPr indent="-304800" lvl="0" marL="457200" rtl="0" algn="l">
              <a:lnSpc>
                <a:spcPct val="115000"/>
              </a:lnSpc>
              <a:spcBef>
                <a:spcPts val="1000"/>
              </a:spcBef>
              <a:spcAft>
                <a:spcPts val="1000"/>
              </a:spcAft>
              <a:buSzPts val="1200"/>
              <a:buChar char="●"/>
            </a:pPr>
            <a:r>
              <a:rPr lang="en" sz="1200"/>
              <a:t>Frequent Jira Updates</a:t>
            </a:r>
            <a:endParaRPr sz="1200"/>
          </a:p>
        </p:txBody>
      </p:sp>
      <p:sp>
        <p:nvSpPr>
          <p:cNvPr id="453" name="Google Shape;45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e3f06523b9_0_13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Sprint 2</a:t>
            </a:r>
            <a:endParaRPr/>
          </a:p>
        </p:txBody>
      </p:sp>
      <p:sp>
        <p:nvSpPr>
          <p:cNvPr id="459" name="Google Shape;459;g2e3f06523b9_0_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e3f06523b9_0_125"/>
          <p:cNvSpPr txBox="1"/>
          <p:nvPr>
            <p:ph type="title"/>
          </p:nvPr>
        </p:nvSpPr>
        <p:spPr>
          <a:xfrm>
            <a:off x="311700" y="25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2 Planning</a:t>
            </a:r>
            <a:endParaRPr/>
          </a:p>
        </p:txBody>
      </p:sp>
      <p:sp>
        <p:nvSpPr>
          <p:cNvPr id="465" name="Google Shape;465;g2e3f06523b9_0_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66" name="Google Shape;466;g2e3f06523b9_0_125" title="Screenshot 2025-03-10 at 5.15.01 PM.png"/>
          <p:cNvPicPr preferRelativeResize="0"/>
          <p:nvPr/>
        </p:nvPicPr>
        <p:blipFill>
          <a:blip r:embed="rId3">
            <a:alphaModFix/>
          </a:blip>
          <a:stretch>
            <a:fillRect/>
          </a:stretch>
        </p:blipFill>
        <p:spPr>
          <a:xfrm>
            <a:off x="458175" y="761300"/>
            <a:ext cx="8212864" cy="3901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33ee4ef8808_2_43"/>
          <p:cNvSpPr txBox="1"/>
          <p:nvPr>
            <p:ph type="title"/>
          </p:nvPr>
        </p:nvSpPr>
        <p:spPr>
          <a:xfrm>
            <a:off x="311700" y="135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2 Planning</a:t>
            </a:r>
            <a:endParaRPr/>
          </a:p>
        </p:txBody>
      </p:sp>
      <p:sp>
        <p:nvSpPr>
          <p:cNvPr id="472" name="Google Shape;472;g33ee4ef8808_2_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73" name="Google Shape;473;g33ee4ef8808_2_43"/>
          <p:cNvSpPr txBox="1"/>
          <p:nvPr>
            <p:ph idx="4294967295" type="subTitle"/>
          </p:nvPr>
        </p:nvSpPr>
        <p:spPr>
          <a:xfrm>
            <a:off x="311700" y="708025"/>
            <a:ext cx="84306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Sprint 1 Backlog:</a:t>
            </a:r>
            <a:endParaRPr b="1"/>
          </a:p>
        </p:txBody>
      </p:sp>
      <p:pic>
        <p:nvPicPr>
          <p:cNvPr id="474" name="Google Shape;474;g33ee4ef8808_2_43" title="Screenshot 2025-03-11 at 4.33.10 PM.png"/>
          <p:cNvPicPr preferRelativeResize="0"/>
          <p:nvPr/>
        </p:nvPicPr>
        <p:blipFill>
          <a:blip r:embed="rId3">
            <a:alphaModFix/>
          </a:blip>
          <a:stretch>
            <a:fillRect/>
          </a:stretch>
        </p:blipFill>
        <p:spPr>
          <a:xfrm>
            <a:off x="509551" y="1120866"/>
            <a:ext cx="8124899" cy="352310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e3f06523b9_0_136"/>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Demo</a:t>
            </a:r>
            <a:endParaRPr/>
          </a:p>
        </p:txBody>
      </p:sp>
      <p:sp>
        <p:nvSpPr>
          <p:cNvPr id="480" name="Google Shape;480;g2e3f06523b9_0_1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81" name="Google Shape;481;g2e3f06523b9_0_136"/>
          <p:cNvPicPr preferRelativeResize="0"/>
          <p:nvPr/>
        </p:nvPicPr>
        <p:blipFill rotWithShape="1">
          <a:blip r:embed="rId3">
            <a:alphaModFix/>
          </a:blip>
          <a:srcRect b="0" l="0" r="0" t="17742"/>
          <a:stretch/>
        </p:blipFill>
        <p:spPr>
          <a:xfrm>
            <a:off x="1213488" y="887325"/>
            <a:ext cx="6296975" cy="3368851"/>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e3f06523b9_0_232"/>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Demo</a:t>
            </a:r>
            <a:endParaRPr/>
          </a:p>
        </p:txBody>
      </p:sp>
      <p:sp>
        <p:nvSpPr>
          <p:cNvPr id="487" name="Google Shape;487;g2e3f06523b9_0_2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8" name="Google Shape;488;g2e3f06523b9_0_232"/>
          <p:cNvPicPr preferRelativeResize="0"/>
          <p:nvPr/>
        </p:nvPicPr>
        <p:blipFill rotWithShape="1">
          <a:blip r:embed="rId3">
            <a:alphaModFix/>
          </a:blip>
          <a:srcRect b="0" l="0" r="0" t="17648"/>
          <a:stretch/>
        </p:blipFill>
        <p:spPr>
          <a:xfrm>
            <a:off x="1261978" y="912575"/>
            <a:ext cx="6620052" cy="3545774"/>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5"/>
          <p:cNvSpPr txBox="1"/>
          <p:nvPr>
            <p:ph idx="12" type="sldNum"/>
          </p:nvPr>
        </p:nvSpPr>
        <p:spPr>
          <a:xfrm>
            <a:off x="8472483" y="4558442"/>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02" name="Google Shape;102;p5"/>
          <p:cNvPicPr preferRelativeResize="0"/>
          <p:nvPr/>
        </p:nvPicPr>
        <p:blipFill rotWithShape="1">
          <a:blip r:embed="rId3">
            <a:alphaModFix/>
          </a:blip>
          <a:srcRect b="13957" l="0" r="0" t="13948"/>
          <a:stretch/>
        </p:blipFill>
        <p:spPr>
          <a:xfrm>
            <a:off x="385137" y="1058850"/>
            <a:ext cx="1656550" cy="2273147"/>
          </a:xfrm>
          <a:prstGeom prst="rect">
            <a:avLst/>
          </a:prstGeom>
          <a:noFill/>
          <a:ln>
            <a:noFill/>
          </a:ln>
        </p:spPr>
      </p:pic>
      <p:pic>
        <p:nvPicPr>
          <p:cNvPr id="103" name="Google Shape;103;p5"/>
          <p:cNvPicPr preferRelativeResize="0"/>
          <p:nvPr/>
        </p:nvPicPr>
        <p:blipFill rotWithShape="1">
          <a:blip r:embed="rId4">
            <a:alphaModFix/>
          </a:blip>
          <a:srcRect b="0" l="16414" r="16420" t="0"/>
          <a:stretch/>
        </p:blipFill>
        <p:spPr>
          <a:xfrm>
            <a:off x="4966975" y="1058850"/>
            <a:ext cx="1656550" cy="2273150"/>
          </a:xfrm>
          <a:prstGeom prst="rect">
            <a:avLst/>
          </a:prstGeom>
          <a:noFill/>
          <a:ln>
            <a:noFill/>
          </a:ln>
        </p:spPr>
      </p:pic>
      <p:sp>
        <p:nvSpPr>
          <p:cNvPr id="104" name="Google Shape;104;p5"/>
          <p:cNvSpPr txBox="1"/>
          <p:nvPr/>
        </p:nvSpPr>
        <p:spPr>
          <a:xfrm>
            <a:off x="385125" y="356167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Dylan Pereira</a:t>
            </a:r>
            <a:endParaRPr b="0" i="0" sz="1800" u="none" cap="none" strike="noStrike">
              <a:solidFill>
                <a:schemeClr val="lt2"/>
              </a:solidFill>
              <a:latin typeface="Arial"/>
              <a:ea typeface="Arial"/>
              <a:cs typeface="Arial"/>
              <a:sym typeface="Arial"/>
            </a:endParaRPr>
          </a:p>
        </p:txBody>
      </p:sp>
      <p:sp>
        <p:nvSpPr>
          <p:cNvPr id="105" name="Google Shape;105;p5"/>
          <p:cNvSpPr txBox="1"/>
          <p:nvPr/>
        </p:nvSpPr>
        <p:spPr>
          <a:xfrm>
            <a:off x="385125" y="395502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Full Stack Developer</a:t>
            </a:r>
            <a:endParaRPr b="0" i="0" sz="1400" u="none" cap="none" strike="noStrike">
              <a:solidFill>
                <a:schemeClr val="lt2"/>
              </a:solidFill>
              <a:latin typeface="Arial"/>
              <a:ea typeface="Arial"/>
              <a:cs typeface="Arial"/>
              <a:sym typeface="Arial"/>
            </a:endParaRPr>
          </a:p>
        </p:txBody>
      </p:sp>
      <p:sp>
        <p:nvSpPr>
          <p:cNvPr id="106" name="Google Shape;106;p5"/>
          <p:cNvSpPr txBox="1"/>
          <p:nvPr/>
        </p:nvSpPr>
        <p:spPr>
          <a:xfrm>
            <a:off x="2481828" y="3561675"/>
            <a:ext cx="20625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Farham Khademi</a:t>
            </a:r>
            <a:endParaRPr b="0" i="0" sz="1800" u="none" cap="none" strike="noStrike">
              <a:solidFill>
                <a:schemeClr val="lt2"/>
              </a:solidFill>
              <a:latin typeface="Arial"/>
              <a:ea typeface="Arial"/>
              <a:cs typeface="Arial"/>
              <a:sym typeface="Arial"/>
            </a:endParaRPr>
          </a:p>
        </p:txBody>
      </p:sp>
      <p:sp>
        <p:nvSpPr>
          <p:cNvPr id="107" name="Google Shape;107;p5"/>
          <p:cNvSpPr txBox="1"/>
          <p:nvPr/>
        </p:nvSpPr>
        <p:spPr>
          <a:xfrm>
            <a:off x="2684763" y="395502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Team Lead / Developer</a:t>
            </a:r>
            <a:endParaRPr b="0" i="0" sz="1400" u="none" cap="none" strike="noStrike">
              <a:solidFill>
                <a:schemeClr val="lt2"/>
              </a:solidFill>
              <a:latin typeface="Arial"/>
              <a:ea typeface="Arial"/>
              <a:cs typeface="Arial"/>
              <a:sym typeface="Arial"/>
            </a:endParaRPr>
          </a:p>
        </p:txBody>
      </p:sp>
      <p:sp>
        <p:nvSpPr>
          <p:cNvPr id="108" name="Google Shape;108;p5"/>
          <p:cNvSpPr txBox="1"/>
          <p:nvPr/>
        </p:nvSpPr>
        <p:spPr>
          <a:xfrm>
            <a:off x="4648725" y="3561675"/>
            <a:ext cx="23280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Mrunmai Nagtode</a:t>
            </a:r>
            <a:endParaRPr b="0" i="0" sz="1800" u="none" cap="none" strike="noStrike">
              <a:solidFill>
                <a:schemeClr val="lt2"/>
              </a:solidFill>
              <a:latin typeface="Arial"/>
              <a:ea typeface="Arial"/>
              <a:cs typeface="Arial"/>
              <a:sym typeface="Arial"/>
            </a:endParaRPr>
          </a:p>
        </p:txBody>
      </p:sp>
      <p:sp>
        <p:nvSpPr>
          <p:cNvPr id="109" name="Google Shape;109;p5"/>
          <p:cNvSpPr txBox="1"/>
          <p:nvPr/>
        </p:nvSpPr>
        <p:spPr>
          <a:xfrm>
            <a:off x="4984425" y="395502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Developer / Tester</a:t>
            </a:r>
            <a:endParaRPr b="0" i="0" sz="1400" u="none" cap="none" strike="noStrike">
              <a:solidFill>
                <a:schemeClr val="lt2"/>
              </a:solidFill>
              <a:latin typeface="Arial"/>
              <a:ea typeface="Arial"/>
              <a:cs typeface="Arial"/>
              <a:sym typeface="Arial"/>
            </a:endParaRPr>
          </a:p>
        </p:txBody>
      </p:sp>
      <p:sp>
        <p:nvSpPr>
          <p:cNvPr id="110" name="Google Shape;110;p5"/>
          <p:cNvSpPr txBox="1"/>
          <p:nvPr/>
        </p:nvSpPr>
        <p:spPr>
          <a:xfrm>
            <a:off x="6971175" y="3561675"/>
            <a:ext cx="19188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Sharon Dsouza</a:t>
            </a:r>
            <a:endParaRPr b="0" i="0" sz="1800" u="none" cap="none" strike="noStrike">
              <a:solidFill>
                <a:schemeClr val="lt2"/>
              </a:solidFill>
              <a:latin typeface="Arial"/>
              <a:ea typeface="Arial"/>
              <a:cs typeface="Arial"/>
              <a:sym typeface="Arial"/>
            </a:endParaRPr>
          </a:p>
        </p:txBody>
      </p:sp>
      <p:sp>
        <p:nvSpPr>
          <p:cNvPr id="111" name="Google Shape;111;p5"/>
          <p:cNvSpPr txBox="1"/>
          <p:nvPr/>
        </p:nvSpPr>
        <p:spPr>
          <a:xfrm>
            <a:off x="7081125" y="395502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Full Stack Developer</a:t>
            </a:r>
            <a:endParaRPr b="0" i="0" sz="1400" u="none" cap="none" strike="noStrike">
              <a:solidFill>
                <a:schemeClr val="lt2"/>
              </a:solidFill>
              <a:latin typeface="Arial"/>
              <a:ea typeface="Arial"/>
              <a:cs typeface="Arial"/>
              <a:sym typeface="Arial"/>
            </a:endParaRPr>
          </a:p>
        </p:txBody>
      </p:sp>
      <p:sp>
        <p:nvSpPr>
          <p:cNvPr id="112" name="Google Shape;112;p5"/>
          <p:cNvSpPr txBox="1"/>
          <p:nvPr>
            <p:ph type="title"/>
          </p:nvPr>
        </p:nvSpPr>
        <p:spPr>
          <a:xfrm>
            <a:off x="311700" y="151700"/>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Getting to know the Team…</a:t>
            </a:r>
            <a:endParaRPr/>
          </a:p>
        </p:txBody>
      </p:sp>
      <p:pic>
        <p:nvPicPr>
          <p:cNvPr id="113" name="Google Shape;113;p5"/>
          <p:cNvPicPr preferRelativeResize="0"/>
          <p:nvPr/>
        </p:nvPicPr>
        <p:blipFill rotWithShape="1">
          <a:blip r:embed="rId5">
            <a:alphaModFix/>
          </a:blip>
          <a:srcRect b="0" l="0" r="0" t="0"/>
          <a:stretch/>
        </p:blipFill>
        <p:spPr>
          <a:xfrm>
            <a:off x="2676025" y="1058850"/>
            <a:ext cx="1656600" cy="2273150"/>
          </a:xfrm>
          <a:prstGeom prst="rect">
            <a:avLst/>
          </a:prstGeom>
          <a:noFill/>
          <a:ln>
            <a:noFill/>
          </a:ln>
        </p:spPr>
      </p:pic>
      <p:pic>
        <p:nvPicPr>
          <p:cNvPr id="114" name="Google Shape;114;p5"/>
          <p:cNvPicPr preferRelativeResize="0"/>
          <p:nvPr/>
        </p:nvPicPr>
        <p:blipFill rotWithShape="1">
          <a:blip r:embed="rId6">
            <a:alphaModFix/>
          </a:blip>
          <a:srcRect b="16324" l="0" r="0" t="0"/>
          <a:stretch/>
        </p:blipFill>
        <p:spPr>
          <a:xfrm>
            <a:off x="7240113" y="958200"/>
            <a:ext cx="1592175" cy="23696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2e3f06523b9_0_148"/>
          <p:cNvSpPr txBox="1"/>
          <p:nvPr>
            <p:ph type="title"/>
          </p:nvPr>
        </p:nvSpPr>
        <p:spPr>
          <a:xfrm>
            <a:off x="311700" y="17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Demo</a:t>
            </a:r>
            <a:endParaRPr/>
          </a:p>
        </p:txBody>
      </p:sp>
      <p:sp>
        <p:nvSpPr>
          <p:cNvPr id="494" name="Google Shape;494;g2e3f06523b9_0_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95" name="Google Shape;495;g2e3f06523b9_0_148"/>
          <p:cNvPicPr preferRelativeResize="0"/>
          <p:nvPr/>
        </p:nvPicPr>
        <p:blipFill>
          <a:blip r:embed="rId3">
            <a:alphaModFix/>
          </a:blip>
          <a:stretch>
            <a:fillRect/>
          </a:stretch>
        </p:blipFill>
        <p:spPr>
          <a:xfrm>
            <a:off x="1026737" y="972013"/>
            <a:ext cx="7090524" cy="3199464"/>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e3f9ae7ab8_2_58"/>
          <p:cNvSpPr txBox="1"/>
          <p:nvPr>
            <p:ph type="title"/>
          </p:nvPr>
        </p:nvSpPr>
        <p:spPr>
          <a:xfrm>
            <a:off x="267225" y="241050"/>
            <a:ext cx="85773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API Documentation - Theme &amp; Story Preset APIs</a:t>
            </a:r>
            <a:endParaRPr/>
          </a:p>
        </p:txBody>
      </p:sp>
      <p:sp>
        <p:nvSpPr>
          <p:cNvPr id="501" name="Google Shape;501;g2e3f9ae7ab8_2_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2" name="Google Shape;502;g2e3f9ae7ab8_2_58"/>
          <p:cNvPicPr preferRelativeResize="0"/>
          <p:nvPr/>
        </p:nvPicPr>
        <p:blipFill>
          <a:blip r:embed="rId3">
            <a:alphaModFix/>
          </a:blip>
          <a:stretch>
            <a:fillRect/>
          </a:stretch>
        </p:blipFill>
        <p:spPr>
          <a:xfrm>
            <a:off x="152400" y="920925"/>
            <a:ext cx="8839200" cy="17275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e3f06523b9_0_168"/>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API Documentation - Character APIs</a:t>
            </a:r>
            <a:endParaRPr/>
          </a:p>
        </p:txBody>
      </p:sp>
      <p:sp>
        <p:nvSpPr>
          <p:cNvPr id="508" name="Google Shape;508;g2e3f06523b9_0_1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9" name="Google Shape;509;g2e3f06523b9_0_168"/>
          <p:cNvPicPr preferRelativeResize="0"/>
          <p:nvPr/>
        </p:nvPicPr>
        <p:blipFill>
          <a:blip r:embed="rId3">
            <a:alphaModFix/>
          </a:blip>
          <a:stretch>
            <a:fillRect/>
          </a:stretch>
        </p:blipFill>
        <p:spPr>
          <a:xfrm>
            <a:off x="152400" y="1033813"/>
            <a:ext cx="8839198" cy="307587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e3f9ae7ab8_2_73"/>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API Documentation - Character APIs</a:t>
            </a:r>
            <a:endParaRPr/>
          </a:p>
        </p:txBody>
      </p:sp>
      <p:sp>
        <p:nvSpPr>
          <p:cNvPr id="515" name="Google Shape;515;g2e3f9ae7ab8_2_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6" name="Google Shape;516;g2e3f9ae7ab8_2_73"/>
          <p:cNvPicPr preferRelativeResize="0"/>
          <p:nvPr/>
        </p:nvPicPr>
        <p:blipFill rotWithShape="1">
          <a:blip r:embed="rId3">
            <a:alphaModFix/>
          </a:blip>
          <a:srcRect b="0" l="2562" r="0" t="0"/>
          <a:stretch/>
        </p:blipFill>
        <p:spPr>
          <a:xfrm>
            <a:off x="265787" y="1987400"/>
            <a:ext cx="8612426" cy="116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e3f9ae7ab8_2_80"/>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API Documentation - Game Session APIs</a:t>
            </a:r>
            <a:endParaRPr/>
          </a:p>
        </p:txBody>
      </p:sp>
      <p:sp>
        <p:nvSpPr>
          <p:cNvPr id="522" name="Google Shape;522;g2e3f9ae7ab8_2_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23" name="Google Shape;523;g2e3f9ae7ab8_2_80"/>
          <p:cNvPicPr preferRelativeResize="0"/>
          <p:nvPr/>
        </p:nvPicPr>
        <p:blipFill>
          <a:blip r:embed="rId3">
            <a:alphaModFix/>
          </a:blip>
          <a:stretch>
            <a:fillRect/>
          </a:stretch>
        </p:blipFill>
        <p:spPr>
          <a:xfrm>
            <a:off x="181950" y="1209525"/>
            <a:ext cx="8839202" cy="272445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2e3f9ae7ab8_2_87"/>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API Documentation - </a:t>
            </a:r>
            <a:r>
              <a:rPr lang="en"/>
              <a:t>Log APIs</a:t>
            </a:r>
            <a:endParaRPr/>
          </a:p>
        </p:txBody>
      </p:sp>
      <p:sp>
        <p:nvSpPr>
          <p:cNvPr id="529" name="Google Shape;529;g2e3f9ae7ab8_2_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g2e3f9ae7ab8_2_87"/>
          <p:cNvPicPr preferRelativeResize="0"/>
          <p:nvPr/>
        </p:nvPicPr>
        <p:blipFill>
          <a:blip r:embed="rId3">
            <a:alphaModFix/>
          </a:blip>
          <a:stretch>
            <a:fillRect/>
          </a:stretch>
        </p:blipFill>
        <p:spPr>
          <a:xfrm>
            <a:off x="152400" y="1766038"/>
            <a:ext cx="8839198" cy="161142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8"/>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Wiki page link</a:t>
            </a:r>
            <a:endParaRPr/>
          </a:p>
        </p:txBody>
      </p:sp>
      <p:sp>
        <p:nvSpPr>
          <p:cNvPr id="536" name="Google Shape;536;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u="sng">
                <a:solidFill>
                  <a:schemeClr val="lt1"/>
                </a:solidFill>
                <a:hlinkClick r:id="rId3">
                  <a:extLst>
                    <a:ext uri="{A12FA001-AC4F-418D-AE19-62706E023703}">
                      <ahyp:hlinkClr val="tx"/>
                    </a:ext>
                  </a:extLst>
                </a:hlinkClick>
              </a:rPr>
              <a:t>https://github.com/htmw/2025S-Codesaurus/wiki</a:t>
            </a:r>
            <a:endParaRPr>
              <a:solidFill>
                <a:schemeClr val="lt1"/>
              </a:solidFil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
        <p:nvSpPr>
          <p:cNvPr id="537" name="Google Shape;53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e3f06523b9_0_17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APPLICATION DEMO</a:t>
            </a:r>
            <a:endParaRPr/>
          </a:p>
        </p:txBody>
      </p:sp>
      <p:sp>
        <p:nvSpPr>
          <p:cNvPr id="543" name="Google Shape;543;g2e3f06523b9_0_1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descr="a purple and blue spiral galaxy with a bright center (Provided by Tenor)" id="548" name="Google Shape;548;p19"/>
          <p:cNvPicPr preferRelativeResize="0"/>
          <p:nvPr/>
        </p:nvPicPr>
        <p:blipFill rotWithShape="1">
          <a:blip r:embed="rId3">
            <a:alphaModFix/>
          </a:blip>
          <a:srcRect b="0" l="0" r="0" t="0"/>
          <a:stretch/>
        </p:blipFill>
        <p:spPr>
          <a:xfrm>
            <a:off x="701587" y="13300"/>
            <a:ext cx="7755700" cy="5116900"/>
          </a:xfrm>
          <a:prstGeom prst="rect">
            <a:avLst/>
          </a:prstGeom>
          <a:noFill/>
          <a:ln>
            <a:noFill/>
          </a:ln>
        </p:spPr>
      </p:pic>
      <p:sp>
        <p:nvSpPr>
          <p:cNvPr id="549" name="Google Shape;549;p19"/>
          <p:cNvSpPr txBox="1"/>
          <p:nvPr>
            <p:ph type="title"/>
          </p:nvPr>
        </p:nvSpPr>
        <p:spPr>
          <a:xfrm>
            <a:off x="531300" y="1366350"/>
            <a:ext cx="8081400" cy="24108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13000">
                <a:solidFill>
                  <a:schemeClr val="dk1"/>
                </a:solidFill>
                <a:latin typeface="Zilla Slab Highlight"/>
                <a:ea typeface="Zilla Slab Highlight"/>
                <a:cs typeface="Zilla Slab Highlight"/>
                <a:sym typeface="Zilla Slab Highlight"/>
              </a:rPr>
              <a:t>Thank you</a:t>
            </a:r>
            <a:endParaRPr b="1" sz="13000">
              <a:solidFill>
                <a:schemeClr val="dk1"/>
              </a:solidFill>
              <a:latin typeface="Zilla Slab Highlight"/>
              <a:ea typeface="Zilla Slab Highlight"/>
              <a:cs typeface="Zilla Slab Highlight"/>
              <a:sym typeface="Zilla Slab Highlight"/>
            </a:endParaRPr>
          </a:p>
        </p:txBody>
      </p:sp>
      <p:sp>
        <p:nvSpPr>
          <p:cNvPr id="550" name="Google Shape;55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51" name="Google Shape;551;p19"/>
          <p:cNvSpPr/>
          <p:nvPr/>
        </p:nvSpPr>
        <p:spPr>
          <a:xfrm>
            <a:off x="-79050" y="-73775"/>
            <a:ext cx="9302100" cy="1970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dk1"/>
              </a:highlight>
              <a:latin typeface="Arial"/>
              <a:ea typeface="Arial"/>
              <a:cs typeface="Arial"/>
              <a:sym typeface="Arial"/>
            </a:endParaRPr>
          </a:p>
        </p:txBody>
      </p:sp>
      <p:sp>
        <p:nvSpPr>
          <p:cNvPr id="552" name="Google Shape;552;p19"/>
          <p:cNvSpPr/>
          <p:nvPr/>
        </p:nvSpPr>
        <p:spPr>
          <a:xfrm>
            <a:off x="-442775" y="-73775"/>
            <a:ext cx="1129200" cy="5268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9"/>
          <p:cNvSpPr/>
          <p:nvPr/>
        </p:nvSpPr>
        <p:spPr>
          <a:xfrm>
            <a:off x="-442775" y="3379825"/>
            <a:ext cx="9785100" cy="1999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9"/>
          <p:cNvSpPr/>
          <p:nvPr/>
        </p:nvSpPr>
        <p:spPr>
          <a:xfrm>
            <a:off x="8457300" y="-73775"/>
            <a:ext cx="1326600" cy="5453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e3f06523b9_0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20" name="Google Shape;120;g2e3f06523b9_0_21"/>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Improvements</a:t>
            </a:r>
            <a:endParaRPr/>
          </a:p>
        </p:txBody>
      </p:sp>
      <p:sp>
        <p:nvSpPr>
          <p:cNvPr id="121" name="Google Shape;121;g2e3f06523b9_0_21"/>
          <p:cNvSpPr txBox="1"/>
          <p:nvPr>
            <p:ph idx="1" type="subTitle"/>
          </p:nvPr>
        </p:nvSpPr>
        <p:spPr>
          <a:xfrm>
            <a:off x="267225" y="864150"/>
            <a:ext cx="8430600" cy="3677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Have Team Member introduction before starting the Retrospective.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Include market research for the product, for better understanding of how it is different from the competitor, current solution or non-existing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Update schedule information to show what functionalities will be completed at the end of each sprint.</a:t>
            </a:r>
            <a:endParaRPr/>
          </a:p>
          <a:p>
            <a:pPr indent="0" lvl="0" marL="0" rtl="0" algn="l">
              <a:spcBef>
                <a:spcPts val="0"/>
              </a:spcBef>
              <a:spcAft>
                <a:spcPts val="0"/>
              </a:spcAft>
              <a:buNone/>
            </a:pPr>
            <a:r>
              <a:t/>
            </a:r>
            <a:endParaRPr/>
          </a:p>
          <a:p>
            <a:pPr indent="0" lvl="0" marL="0" rtl="0" algn="l">
              <a:lnSpc>
                <a:spcPct val="120000"/>
              </a:lnSpc>
              <a:spcBef>
                <a:spcPts val="0"/>
              </a:spcBef>
              <a:spcAft>
                <a:spcPts val="0"/>
              </a:spcAft>
              <a:buNone/>
            </a:pPr>
            <a:r>
              <a:rPr lang="en"/>
              <a:t>Update </a:t>
            </a:r>
            <a:r>
              <a:rPr lang="en"/>
              <a:t>wiki pages</a:t>
            </a:r>
            <a:r>
              <a:rPr lang="en"/>
              <a:t> with m</a:t>
            </a:r>
            <a:r>
              <a:rPr lang="en"/>
              <a:t>issing retrospective download link, missing presentation download link.</a:t>
            </a:r>
            <a:endParaRPr/>
          </a:p>
          <a:p>
            <a:pPr indent="0" lvl="0" marL="0" rtl="0" algn="l">
              <a:lnSpc>
                <a:spcPct val="120000"/>
              </a:lnSpc>
              <a:spcBef>
                <a:spcPts val="0"/>
              </a:spcBef>
              <a:spcAft>
                <a:spcPts val="0"/>
              </a:spcAft>
              <a:buNone/>
            </a:pPr>
            <a:r>
              <a:t/>
            </a:r>
            <a:endParaRPr/>
          </a:p>
          <a:p>
            <a:pPr indent="0" lvl="0" marL="0" rtl="0" algn="l">
              <a:lnSpc>
                <a:spcPct val="120000"/>
              </a:lnSpc>
              <a:spcBef>
                <a:spcPts val="0"/>
              </a:spcBef>
              <a:spcAft>
                <a:spcPts val="0"/>
              </a:spcAft>
              <a:buNone/>
            </a:pPr>
            <a:r>
              <a:rPr lang="en"/>
              <a:t>Differentiate the youtube and the download link on the wiki page with the text.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txBox="1"/>
          <p:nvPr>
            <p:ph type="title"/>
          </p:nvPr>
        </p:nvSpPr>
        <p:spPr>
          <a:xfrm>
            <a:off x="311700" y="21457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problem are we solving?</a:t>
            </a:r>
            <a:endParaRPr/>
          </a:p>
        </p:txBody>
      </p:sp>
      <p:sp>
        <p:nvSpPr>
          <p:cNvPr id="127" name="Google Shape;127;p6"/>
          <p:cNvSpPr txBox="1"/>
          <p:nvPr>
            <p:ph idx="1" type="body"/>
          </p:nvPr>
        </p:nvSpPr>
        <p:spPr>
          <a:xfrm>
            <a:off x="354925" y="875250"/>
            <a:ext cx="8520600" cy="3687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Limited flexibility in RPGs (Role Playing Games)</a:t>
            </a:r>
            <a:endParaRPr/>
          </a:p>
          <a:p>
            <a:pPr indent="-342900" lvl="0" marL="457200" rtl="0" algn="l">
              <a:lnSpc>
                <a:spcPct val="115000"/>
              </a:lnSpc>
              <a:spcBef>
                <a:spcPts val="1000"/>
              </a:spcBef>
              <a:spcAft>
                <a:spcPts val="0"/>
              </a:spcAft>
              <a:buSzPts val="1800"/>
              <a:buChar char="●"/>
            </a:pPr>
            <a:r>
              <a:rPr lang="en"/>
              <a:t>Lack of imagination/creative inspiration</a:t>
            </a:r>
            <a:endParaRPr/>
          </a:p>
          <a:p>
            <a:pPr indent="-342900" lvl="0" marL="457200" rtl="0" algn="l">
              <a:lnSpc>
                <a:spcPct val="115000"/>
              </a:lnSpc>
              <a:spcBef>
                <a:spcPts val="1000"/>
              </a:spcBef>
              <a:spcAft>
                <a:spcPts val="0"/>
              </a:spcAft>
              <a:buSzPts val="1800"/>
              <a:buChar char="●"/>
            </a:pPr>
            <a:r>
              <a:rPr lang="en"/>
              <a:t>Realization of a story that lives in your mind</a:t>
            </a:r>
            <a:endParaRPr/>
          </a:p>
          <a:p>
            <a:pPr indent="-342900" lvl="0" marL="457200" rtl="0" algn="l">
              <a:lnSpc>
                <a:spcPct val="115000"/>
              </a:lnSpc>
              <a:spcBef>
                <a:spcPts val="1000"/>
              </a:spcBef>
              <a:spcAft>
                <a:spcPts val="0"/>
              </a:spcAft>
              <a:buSzPts val="1800"/>
              <a:buChar char="●"/>
            </a:pPr>
            <a:r>
              <a:rPr lang="en"/>
              <a:t>Effective way to work through creative blocks</a:t>
            </a:r>
            <a:endParaRPr/>
          </a:p>
          <a:p>
            <a:pPr indent="0" lvl="0" marL="457200" rtl="0" algn="l">
              <a:lnSpc>
                <a:spcPct val="115000"/>
              </a:lnSpc>
              <a:spcBef>
                <a:spcPts val="1000"/>
              </a:spcBef>
              <a:spcAft>
                <a:spcPts val="0"/>
              </a:spcAft>
              <a:buNone/>
            </a:pPr>
            <a:r>
              <a:t/>
            </a:r>
            <a:endParaRPr/>
          </a:p>
          <a:p>
            <a:pPr indent="0" lvl="0" marL="0" rtl="0" algn="l">
              <a:lnSpc>
                <a:spcPct val="115000"/>
              </a:lnSpc>
              <a:spcBef>
                <a:spcPts val="1000"/>
              </a:spcBef>
              <a:spcAft>
                <a:spcPts val="0"/>
              </a:spcAft>
              <a:buSzPts val="1800"/>
              <a:buNone/>
            </a:pPr>
            <a:r>
              <a:rPr lang="en"/>
              <a:t>Quest tackles these challenges using an an AI-driven narrator</a:t>
            </a:r>
            <a:endParaRPr/>
          </a:p>
          <a:p>
            <a:pPr indent="0" lvl="0" marL="0" rtl="0" algn="l">
              <a:lnSpc>
                <a:spcPct val="115000"/>
              </a:lnSpc>
              <a:spcBef>
                <a:spcPts val="1000"/>
              </a:spcBef>
              <a:spcAft>
                <a:spcPts val="1000"/>
              </a:spcAft>
              <a:buSzPts val="1800"/>
              <a:buNone/>
            </a:pPr>
            <a:r>
              <a:t/>
            </a:r>
            <a:endParaRPr/>
          </a:p>
        </p:txBody>
      </p:sp>
      <p:sp>
        <p:nvSpPr>
          <p:cNvPr id="128" name="Google Shape;1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7"/>
          <p:cNvSpPr txBox="1"/>
          <p:nvPr>
            <p:ph type="title"/>
          </p:nvPr>
        </p:nvSpPr>
        <p:spPr>
          <a:xfrm>
            <a:off x="311700" y="141225"/>
            <a:ext cx="8520600" cy="5727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2075"/>
              <a:buNone/>
            </a:pPr>
            <a:r>
              <a:rPr lang="en"/>
              <a:t>Project Description</a:t>
            </a:r>
            <a:r>
              <a:rPr lang="en"/>
              <a:t> : </a:t>
            </a:r>
            <a:r>
              <a:rPr i="1" lang="en" sz="2355" u="sng">
                <a:solidFill>
                  <a:srgbClr val="6D9EEB"/>
                </a:solidFill>
                <a:hlinkClick r:id="rId3">
                  <a:extLst>
                    <a:ext uri="{A12FA001-AC4F-418D-AE19-62706E023703}">
                      <ahyp:hlinkClr val="tx"/>
                    </a:ext>
                  </a:extLst>
                </a:hlinkClick>
              </a:rPr>
              <a:t>Quest GitHub</a:t>
            </a:r>
            <a:endParaRPr i="1" sz="2355">
              <a:solidFill>
                <a:srgbClr val="6D9EEB"/>
              </a:solidFill>
            </a:endParaRPr>
          </a:p>
          <a:p>
            <a:pPr indent="0" lvl="0" marL="0" rtl="0" algn="l">
              <a:lnSpc>
                <a:spcPct val="100000"/>
              </a:lnSpc>
              <a:spcBef>
                <a:spcPts val="0"/>
              </a:spcBef>
              <a:spcAft>
                <a:spcPts val="0"/>
              </a:spcAft>
              <a:buSzPct val="111111"/>
              <a:buNone/>
            </a:pPr>
            <a:r>
              <a:t/>
            </a:r>
            <a:endParaRPr/>
          </a:p>
        </p:txBody>
      </p:sp>
      <p:sp>
        <p:nvSpPr>
          <p:cNvPr id="134" name="Google Shape;134;p7"/>
          <p:cNvSpPr txBox="1"/>
          <p:nvPr>
            <p:ph idx="1" type="body"/>
          </p:nvPr>
        </p:nvSpPr>
        <p:spPr>
          <a:xfrm>
            <a:off x="311700" y="1214175"/>
            <a:ext cx="4449300" cy="3529500"/>
          </a:xfrm>
          <a:prstGeom prst="rect">
            <a:avLst/>
          </a:prstGeom>
          <a:noFill/>
          <a:ln>
            <a:noFill/>
          </a:ln>
        </p:spPr>
        <p:txBody>
          <a:bodyPr anchorCtr="0" anchor="t" bIns="91425" lIns="91425" spcFirstLastPara="1" rIns="91425" wrap="square" tIns="91425">
            <a:normAutofit fontScale="70000" lnSpcReduction="10000"/>
          </a:bodyPr>
          <a:lstStyle/>
          <a:p>
            <a:pPr indent="-304226" lvl="0" marL="457200" rtl="0" algn="just">
              <a:lnSpc>
                <a:spcPct val="115000"/>
              </a:lnSpc>
              <a:spcBef>
                <a:spcPts val="0"/>
              </a:spcBef>
              <a:spcAft>
                <a:spcPts val="0"/>
              </a:spcAft>
              <a:buSzPct val="100000"/>
              <a:buChar char="●"/>
            </a:pPr>
            <a:r>
              <a:rPr lang="en" sz="1700"/>
              <a:t>Quest aims to be an interactive web-based platform to experience a novel </a:t>
            </a:r>
            <a:endParaRPr sz="1700"/>
          </a:p>
          <a:p>
            <a:pPr indent="-304226" lvl="0" marL="457200" rtl="0" algn="just">
              <a:lnSpc>
                <a:spcPct val="115000"/>
              </a:lnSpc>
              <a:spcBef>
                <a:spcPts val="1000"/>
              </a:spcBef>
              <a:spcAft>
                <a:spcPts val="0"/>
              </a:spcAft>
              <a:buSzPct val="100000"/>
              <a:buChar char="●"/>
            </a:pPr>
            <a:r>
              <a:rPr lang="en" sz="1700"/>
              <a:t>Allows users to dive into a thrilling world of imagination</a:t>
            </a:r>
            <a:endParaRPr sz="1700"/>
          </a:p>
          <a:p>
            <a:pPr indent="-304226" lvl="0" marL="457200" rtl="0" algn="just">
              <a:lnSpc>
                <a:spcPct val="115000"/>
              </a:lnSpc>
              <a:spcBef>
                <a:spcPts val="1000"/>
              </a:spcBef>
              <a:spcAft>
                <a:spcPts val="0"/>
              </a:spcAft>
              <a:buSzPct val="100000"/>
              <a:buChar char="●"/>
            </a:pPr>
            <a:r>
              <a:rPr lang="en" sz="1700"/>
              <a:t>Intended to blend compelling storytelling with player agency</a:t>
            </a:r>
            <a:endParaRPr sz="1700"/>
          </a:p>
          <a:p>
            <a:pPr indent="-304226" lvl="0" marL="457200" rtl="0" algn="just">
              <a:lnSpc>
                <a:spcPct val="115000"/>
              </a:lnSpc>
              <a:spcBef>
                <a:spcPts val="1000"/>
              </a:spcBef>
              <a:spcAft>
                <a:spcPts val="0"/>
              </a:spcAft>
              <a:buSzPct val="100000"/>
              <a:buChar char="●"/>
            </a:pPr>
            <a:r>
              <a:rPr lang="en" sz="1700"/>
              <a:t>Allows readers to shape the narrative by making choices that directly impact the story's progression</a:t>
            </a:r>
            <a:endParaRPr sz="1700"/>
          </a:p>
          <a:p>
            <a:pPr indent="-304226" lvl="0" marL="457200" rtl="0" algn="just">
              <a:lnSpc>
                <a:spcPct val="115000"/>
              </a:lnSpc>
              <a:spcBef>
                <a:spcPts val="1000"/>
              </a:spcBef>
              <a:spcAft>
                <a:spcPts val="0"/>
              </a:spcAft>
              <a:buSzPct val="100000"/>
              <a:buChar char="●"/>
            </a:pPr>
            <a:r>
              <a:rPr lang="en" sz="1700"/>
              <a:t>These choices can: </a:t>
            </a:r>
            <a:endParaRPr sz="1700"/>
          </a:p>
          <a:p>
            <a:pPr indent="-304227" lvl="1" marL="914400" rtl="0" algn="just">
              <a:lnSpc>
                <a:spcPct val="115000"/>
              </a:lnSpc>
              <a:spcBef>
                <a:spcPts val="1000"/>
              </a:spcBef>
              <a:spcAft>
                <a:spcPts val="0"/>
              </a:spcAft>
              <a:buSzPct val="100000"/>
              <a:buChar char="○"/>
            </a:pPr>
            <a:r>
              <a:rPr lang="en" sz="1700"/>
              <a:t>Influence character relationships</a:t>
            </a:r>
            <a:endParaRPr sz="1700"/>
          </a:p>
          <a:p>
            <a:pPr indent="-304227" lvl="1" marL="914400" rtl="0" algn="just">
              <a:lnSpc>
                <a:spcPct val="115000"/>
              </a:lnSpc>
              <a:spcBef>
                <a:spcPts val="1000"/>
              </a:spcBef>
              <a:spcAft>
                <a:spcPts val="0"/>
              </a:spcAft>
              <a:buSzPct val="100000"/>
              <a:buChar char="○"/>
            </a:pPr>
            <a:r>
              <a:rPr lang="en" sz="1700"/>
              <a:t>Change story outcomes</a:t>
            </a:r>
            <a:endParaRPr sz="1700"/>
          </a:p>
          <a:p>
            <a:pPr indent="-304227" lvl="1" marL="914400" rtl="0" algn="just">
              <a:lnSpc>
                <a:spcPct val="115000"/>
              </a:lnSpc>
              <a:spcBef>
                <a:spcPts val="1000"/>
              </a:spcBef>
              <a:spcAft>
                <a:spcPts val="0"/>
              </a:spcAft>
              <a:buSzPct val="100000"/>
              <a:buChar char="○"/>
            </a:pPr>
            <a:r>
              <a:rPr lang="en" sz="1700"/>
              <a:t>Provoke ethical dilemmas</a:t>
            </a:r>
            <a:endParaRPr sz="1700"/>
          </a:p>
          <a:p>
            <a:pPr indent="-304227" lvl="1" marL="914400" rtl="0" algn="just">
              <a:lnSpc>
                <a:spcPct val="115000"/>
              </a:lnSpc>
              <a:spcBef>
                <a:spcPts val="1000"/>
              </a:spcBef>
              <a:spcAft>
                <a:spcPts val="1000"/>
              </a:spcAft>
              <a:buSzPct val="100000"/>
              <a:buChar char="○"/>
            </a:pPr>
            <a:r>
              <a:rPr lang="en" sz="1700"/>
              <a:t>Unlock secret plots (TBD)</a:t>
            </a:r>
            <a:endParaRPr sz="1700"/>
          </a:p>
        </p:txBody>
      </p:sp>
      <p:sp>
        <p:nvSpPr>
          <p:cNvPr id="135" name="Google Shape;13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36" name="Google Shape;136;p7"/>
          <p:cNvSpPr txBox="1"/>
          <p:nvPr>
            <p:ph type="title"/>
          </p:nvPr>
        </p:nvSpPr>
        <p:spPr>
          <a:xfrm>
            <a:off x="311700" y="767400"/>
            <a:ext cx="3372900" cy="3261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9009"/>
              <a:buNone/>
            </a:pPr>
            <a:r>
              <a:rPr i="1" lang="en" sz="2020">
                <a:solidFill>
                  <a:schemeClr val="lt2"/>
                </a:solidFill>
              </a:rPr>
              <a:t>What is Quest?</a:t>
            </a:r>
            <a:endParaRPr i="1" sz="2020">
              <a:solidFill>
                <a:schemeClr val="lt2"/>
              </a:solidFill>
            </a:endParaRPr>
          </a:p>
        </p:txBody>
      </p:sp>
      <p:pic>
        <p:nvPicPr>
          <p:cNvPr id="137" name="Google Shape;137;p7" title="Screenshot 2025-03-11 at 8.10.07 PM.png"/>
          <p:cNvPicPr preferRelativeResize="0"/>
          <p:nvPr/>
        </p:nvPicPr>
        <p:blipFill>
          <a:blip r:embed="rId4">
            <a:alphaModFix/>
          </a:blip>
          <a:stretch>
            <a:fillRect/>
          </a:stretch>
        </p:blipFill>
        <p:spPr>
          <a:xfrm>
            <a:off x="4950200" y="713925"/>
            <a:ext cx="4015950" cy="4006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411"/>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Team Working Agreement</a:t>
            </a:r>
            <a:endParaRPr/>
          </a:p>
        </p:txBody>
      </p:sp>
      <p:sp>
        <p:nvSpPr>
          <p:cNvPr id="143" name="Google Shape;143;p15"/>
          <p:cNvSpPr txBox="1"/>
          <p:nvPr>
            <p:ph idx="1" type="subTitle"/>
          </p:nvPr>
        </p:nvSpPr>
        <p:spPr>
          <a:xfrm>
            <a:off x="267225" y="864150"/>
            <a:ext cx="4511700" cy="3677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523"/>
              <a:buNone/>
            </a:pPr>
            <a:r>
              <a:rPr b="1" lang="en" sz="1100"/>
              <a:t>Communication Expectations</a:t>
            </a:r>
            <a:endParaRPr b="1" sz="1100"/>
          </a:p>
          <a:p>
            <a:pPr indent="-292100" lvl="0" marL="457200" rtl="0" algn="just">
              <a:lnSpc>
                <a:spcPct val="100000"/>
              </a:lnSpc>
              <a:spcBef>
                <a:spcPts val="1000"/>
              </a:spcBef>
              <a:spcAft>
                <a:spcPts val="0"/>
              </a:spcAft>
              <a:buSzPts val="1000"/>
              <a:buChar char="●"/>
            </a:pPr>
            <a:r>
              <a:rPr lang="en" sz="1000"/>
              <a:t>Communication/Collaboration Channels: Slack, Zoom Meetings, Emails, GitHub, Google Workspace.</a:t>
            </a:r>
            <a:endParaRPr sz="1000"/>
          </a:p>
          <a:p>
            <a:pPr indent="-292100" lvl="0" marL="457200" rtl="0" algn="just">
              <a:lnSpc>
                <a:spcPct val="100000"/>
              </a:lnSpc>
              <a:spcBef>
                <a:spcPts val="1000"/>
              </a:spcBef>
              <a:spcAft>
                <a:spcPts val="0"/>
              </a:spcAft>
              <a:buSzPts val="1000"/>
              <a:buChar char="●"/>
            </a:pPr>
            <a:r>
              <a:rPr lang="en" sz="1000"/>
              <a:t>All opinions and recommendations should be respected and taken into consideration during the decision making process.</a:t>
            </a:r>
            <a:endParaRPr sz="1000"/>
          </a:p>
          <a:p>
            <a:pPr indent="-292100" lvl="0" marL="457200" rtl="0" algn="just">
              <a:lnSpc>
                <a:spcPct val="100000"/>
              </a:lnSpc>
              <a:spcBef>
                <a:spcPts val="1000"/>
              </a:spcBef>
              <a:spcAft>
                <a:spcPts val="0"/>
              </a:spcAft>
              <a:buSzPts val="1000"/>
              <a:buChar char="●"/>
            </a:pPr>
            <a:r>
              <a:rPr lang="en" sz="1000"/>
              <a:t>In the event where a team member may want to divert away from a planned activity due to any reason, the team should be informed with a short description of the change on the communication channel.</a:t>
            </a:r>
            <a:endParaRPr sz="1000"/>
          </a:p>
          <a:p>
            <a:pPr indent="-292100" lvl="0" marL="457200" rtl="0" algn="just">
              <a:lnSpc>
                <a:spcPct val="100000"/>
              </a:lnSpc>
              <a:spcBef>
                <a:spcPts val="1000"/>
              </a:spcBef>
              <a:spcAft>
                <a:spcPts val="0"/>
              </a:spcAft>
              <a:buSzPts val="1000"/>
              <a:buChar char="●"/>
            </a:pPr>
            <a:r>
              <a:rPr lang="en" sz="1000"/>
              <a:t>In the event of an opinion based conflict both parties may list the respective research and solutions with regards to their respective opinions and the team may vote on majority to select the respective idea.</a:t>
            </a:r>
            <a:endParaRPr sz="1000"/>
          </a:p>
          <a:p>
            <a:pPr indent="-292100" lvl="0" marL="457200" rtl="0" algn="just">
              <a:lnSpc>
                <a:spcPct val="100000"/>
              </a:lnSpc>
              <a:spcBef>
                <a:spcPts val="1000"/>
              </a:spcBef>
              <a:spcAft>
                <a:spcPts val="0"/>
              </a:spcAft>
              <a:buSzPts val="1000"/>
              <a:buChar char="●"/>
            </a:pPr>
            <a:r>
              <a:rPr lang="en" sz="1000"/>
              <a:t>Each member is expected to voice their concerns with regards to any decision/change being made during the discussion process.</a:t>
            </a:r>
            <a:endParaRPr sz="1000"/>
          </a:p>
          <a:p>
            <a:pPr indent="-292100" lvl="0" marL="457200" rtl="0" algn="just">
              <a:lnSpc>
                <a:spcPct val="100000"/>
              </a:lnSpc>
              <a:spcBef>
                <a:spcPts val="1000"/>
              </a:spcBef>
              <a:spcAft>
                <a:spcPts val="0"/>
              </a:spcAft>
              <a:buSzPts val="1000"/>
              <a:buChar char="●"/>
            </a:pPr>
            <a:r>
              <a:rPr lang="en" sz="1000"/>
              <a:t>Each team members should update everyone on the communication channel when they push their code on Github to alert everyone and avoid merge conflicts as much as possible.</a:t>
            </a:r>
            <a:endParaRPr sz="1000"/>
          </a:p>
          <a:p>
            <a:pPr indent="-292100" lvl="0" marL="457200" rtl="0" algn="just">
              <a:lnSpc>
                <a:spcPct val="100000"/>
              </a:lnSpc>
              <a:spcBef>
                <a:spcPts val="1000"/>
              </a:spcBef>
              <a:spcAft>
                <a:spcPts val="1000"/>
              </a:spcAft>
              <a:buSzPts val="1000"/>
              <a:buChar char="●"/>
            </a:pPr>
            <a:r>
              <a:rPr lang="en" sz="1000"/>
              <a:t>Any changes to the master branch must be informed to the team.</a:t>
            </a:r>
            <a:endParaRPr sz="1000"/>
          </a:p>
        </p:txBody>
      </p:sp>
      <p:sp>
        <p:nvSpPr>
          <p:cNvPr id="144" name="Google Shape;144;p15"/>
          <p:cNvSpPr txBox="1"/>
          <p:nvPr>
            <p:ph idx="4294967295" type="body"/>
          </p:nvPr>
        </p:nvSpPr>
        <p:spPr>
          <a:xfrm>
            <a:off x="4778875" y="507950"/>
            <a:ext cx="4109400" cy="425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en" sz="1100"/>
              <a:t>Meeting Schedule and Pattern:</a:t>
            </a:r>
            <a:endParaRPr b="1" sz="1100"/>
          </a:p>
          <a:p>
            <a:pPr indent="-292100" lvl="0" marL="457200" rtl="0" algn="just">
              <a:lnSpc>
                <a:spcPct val="115000"/>
              </a:lnSpc>
              <a:spcBef>
                <a:spcPts val="1000"/>
              </a:spcBef>
              <a:spcAft>
                <a:spcPts val="0"/>
              </a:spcAft>
              <a:buSzPts val="1000"/>
              <a:buChar char="●"/>
            </a:pPr>
            <a:r>
              <a:rPr lang="en" sz="1000"/>
              <a:t>Meetings will be scheduled twice a week (thrice in event of a recording to be produced) i.e. Sunday and Tuesday.</a:t>
            </a:r>
            <a:endParaRPr sz="1000"/>
          </a:p>
          <a:p>
            <a:pPr indent="-292100" lvl="0" marL="457200" rtl="0" algn="just">
              <a:lnSpc>
                <a:spcPct val="115000"/>
              </a:lnSpc>
              <a:spcBef>
                <a:spcPts val="1000"/>
              </a:spcBef>
              <a:spcAft>
                <a:spcPts val="0"/>
              </a:spcAft>
              <a:buSzPts val="1000"/>
              <a:buChar char="●"/>
            </a:pPr>
            <a:r>
              <a:rPr lang="en" sz="1000"/>
              <a:t>Time of the meetings to be decided based on an availability.</a:t>
            </a:r>
            <a:endParaRPr sz="1000"/>
          </a:p>
          <a:p>
            <a:pPr indent="-292100" lvl="0" marL="457200" rtl="0" algn="just">
              <a:lnSpc>
                <a:spcPct val="115000"/>
              </a:lnSpc>
              <a:spcBef>
                <a:spcPts val="1000"/>
              </a:spcBef>
              <a:spcAft>
                <a:spcPts val="0"/>
              </a:spcAft>
              <a:buSzPts val="1000"/>
              <a:buChar char="●"/>
            </a:pPr>
            <a:r>
              <a:rPr lang="en" sz="1000"/>
              <a:t>Meeting will have a fixed Agenda document to help team members prepare for the meeting items to be discussed.</a:t>
            </a:r>
            <a:endParaRPr sz="1000"/>
          </a:p>
          <a:p>
            <a:pPr indent="-292100" lvl="0" marL="457200" rtl="0" algn="just">
              <a:lnSpc>
                <a:spcPct val="115000"/>
              </a:lnSpc>
              <a:spcBef>
                <a:spcPts val="1000"/>
              </a:spcBef>
              <a:spcAft>
                <a:spcPts val="0"/>
              </a:spcAft>
              <a:buSzPts val="1000"/>
              <a:buChar char="●"/>
            </a:pPr>
            <a:r>
              <a:rPr lang="en" sz="1000"/>
              <a:t>Team members are encouraged to proactively schedule meetings to work and collaborate on their assigned work if required.</a:t>
            </a:r>
            <a:endParaRPr sz="1000"/>
          </a:p>
          <a:p>
            <a:pPr indent="-292100" lvl="0" marL="457200" rtl="0" algn="just">
              <a:lnSpc>
                <a:spcPct val="115000"/>
              </a:lnSpc>
              <a:spcBef>
                <a:spcPts val="1000"/>
              </a:spcBef>
              <a:spcAft>
                <a:spcPts val="0"/>
              </a:spcAft>
              <a:buSzPts val="1000"/>
              <a:buChar char="●"/>
            </a:pPr>
            <a:r>
              <a:rPr lang="en" sz="1000"/>
              <a:t>Sprint Plan will be devised in the first team meeting scheduled after a Sprint has been completed. </a:t>
            </a:r>
            <a:endParaRPr sz="1000"/>
          </a:p>
          <a:p>
            <a:pPr indent="-292100" lvl="0" marL="457200" rtl="0" algn="just">
              <a:lnSpc>
                <a:spcPct val="115000"/>
              </a:lnSpc>
              <a:spcBef>
                <a:spcPts val="1000"/>
              </a:spcBef>
              <a:spcAft>
                <a:spcPts val="0"/>
              </a:spcAft>
              <a:buSzPts val="1000"/>
              <a:buChar char="●"/>
            </a:pPr>
            <a:r>
              <a:rPr lang="en" sz="1000"/>
              <a:t>Last meeting of the sprint will be for retrospective.</a:t>
            </a:r>
            <a:endParaRPr sz="1000"/>
          </a:p>
          <a:p>
            <a:pPr indent="-292100" lvl="0" marL="457200" rtl="0" algn="just">
              <a:lnSpc>
                <a:spcPct val="115000"/>
              </a:lnSpc>
              <a:spcBef>
                <a:spcPts val="1000"/>
              </a:spcBef>
              <a:spcAft>
                <a:spcPts val="0"/>
              </a:spcAft>
              <a:buSzPts val="1000"/>
              <a:buChar char="●"/>
            </a:pPr>
            <a:r>
              <a:rPr lang="en" sz="1000"/>
              <a:t>Absence from a meeting must be informed in advance. The team member is expected to read the meeting summary posted in the channel, in order to work on assigned task.</a:t>
            </a:r>
            <a:endParaRPr sz="1000"/>
          </a:p>
          <a:p>
            <a:pPr indent="-292100" lvl="0" marL="457200" rtl="0" algn="just">
              <a:lnSpc>
                <a:spcPct val="115000"/>
              </a:lnSpc>
              <a:spcBef>
                <a:spcPts val="1000"/>
              </a:spcBef>
              <a:spcAft>
                <a:spcPts val="1000"/>
              </a:spcAft>
              <a:buSzPts val="1000"/>
              <a:buChar char="●"/>
            </a:pPr>
            <a:r>
              <a:rPr lang="en" sz="1000"/>
              <a:t>Every team member is expected to actively participate in contributing each team meeting in their capacity.</a:t>
            </a:r>
            <a:endParaRPr sz="1000"/>
          </a:p>
        </p:txBody>
      </p:sp>
      <p:sp>
        <p:nvSpPr>
          <p:cNvPr id="145" name="Google Shape;14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es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